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8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4.xml" ContentType="application/vnd.ms-office.chartstyle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olors4.xml" ContentType="application/vnd.ms-office.chartcolorstyle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273" r:id="rId3"/>
    <p:sldId id="278" r:id="rId4"/>
    <p:sldId id="258" r:id="rId5"/>
    <p:sldId id="276" r:id="rId6"/>
    <p:sldId id="277" r:id="rId7"/>
    <p:sldId id="274" r:id="rId8"/>
    <p:sldId id="275" r:id="rId9"/>
    <p:sldId id="279" r:id="rId10"/>
    <p:sldId id="280" r:id="rId11"/>
    <p:sldId id="282" r:id="rId12"/>
    <p:sldId id="281" r:id="rId13"/>
    <p:sldId id="283" r:id="rId14"/>
    <p:sldId id="260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86" r:id="rId24"/>
    <p:sldId id="270" r:id="rId25"/>
    <p:sldId id="285" r:id="rId26"/>
    <p:sldId id="271" r:id="rId27"/>
    <p:sldId id="272" r:id="rId28"/>
    <p:sldId id="259" r:id="rId2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 snapToObjects="1"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97" d="100"/>
          <a:sy n="97" d="100"/>
        </p:scale>
        <p:origin x="-358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'Ark1'!$M$26</c:f>
              <c:strCache>
                <c:ptCount val="1"/>
                <c:pt idx="0">
                  <c:v>Fra andre land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cat>
            <c:numRef>
              <c:f>'Ark1'!$N$25:$S$25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'Ark1'!$N$26:$S$26</c:f>
              <c:numCache>
                <c:formatCode>General</c:formatCode>
                <c:ptCount val="6"/>
                <c:pt idx="0">
                  <c:v>26362</c:v>
                </c:pt>
                <c:pt idx="1">
                  <c:v>27444</c:v>
                </c:pt>
                <c:pt idx="2">
                  <c:v>28526</c:v>
                </c:pt>
                <c:pt idx="3" formatCode="#,##0">
                  <c:v>31020</c:v>
                </c:pt>
                <c:pt idx="4" formatCode="#,##0">
                  <c:v>31911</c:v>
                </c:pt>
                <c:pt idx="5" formatCode="#,##0">
                  <c:v>32704</c:v>
                </c:pt>
              </c:numCache>
            </c:numRef>
          </c:val>
        </c:ser>
        <c:ser>
          <c:idx val="1"/>
          <c:order val="1"/>
          <c:tx>
            <c:strRef>
              <c:f>'Ark1'!$M$27</c:f>
              <c:strCache>
                <c:ptCount val="1"/>
                <c:pt idx="0">
                  <c:v>Norge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cat>
            <c:numRef>
              <c:f>'Ark1'!$N$25:$S$25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'Ark1'!$N$27:$S$27</c:f>
              <c:numCache>
                <c:formatCode>General</c:formatCode>
                <c:ptCount val="6"/>
                <c:pt idx="0">
                  <c:v>23621</c:v>
                </c:pt>
                <c:pt idx="1">
                  <c:v>24326</c:v>
                </c:pt>
                <c:pt idx="2">
                  <c:v>24995</c:v>
                </c:pt>
                <c:pt idx="3">
                  <c:v>26577</c:v>
                </c:pt>
                <c:pt idx="4">
                  <c:v>27167</c:v>
                </c:pt>
                <c:pt idx="5">
                  <c:v>27687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849024"/>
        <c:axId val="108850560"/>
      </c:areaChart>
      <c:catAx>
        <c:axId val="108849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8850560"/>
        <c:crosses val="autoZero"/>
        <c:auto val="1"/>
        <c:lblAlgn val="ctr"/>
        <c:lblOffset val="100"/>
        <c:noMultiLvlLbl val="0"/>
      </c:catAx>
      <c:valAx>
        <c:axId val="10885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88490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'Ark1'!$M$34</c:f>
              <c:strCache>
                <c:ptCount val="1"/>
                <c:pt idx="0">
                  <c:v>Fra andre land</c:v>
                </c:pt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cat>
            <c:numRef>
              <c:f>'Ark1'!$N$33:$T$33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'Ark1'!$N$34:$T$34</c:f>
              <c:numCache>
                <c:formatCode>#,##0</c:formatCode>
                <c:ptCount val="7"/>
                <c:pt idx="0" formatCode="General">
                  <c:v>58671</c:v>
                </c:pt>
                <c:pt idx="1">
                  <c:v>58990</c:v>
                </c:pt>
                <c:pt idx="2">
                  <c:v>58745</c:v>
                </c:pt>
                <c:pt idx="3">
                  <c:v>58869</c:v>
                </c:pt>
                <c:pt idx="4">
                  <c:v>58844</c:v>
                </c:pt>
                <c:pt idx="5">
                  <c:v>59135</c:v>
                </c:pt>
                <c:pt idx="6">
                  <c:v>59522</c:v>
                </c:pt>
              </c:numCache>
            </c:numRef>
          </c:val>
        </c:ser>
        <c:ser>
          <c:idx val="1"/>
          <c:order val="1"/>
          <c:tx>
            <c:strRef>
              <c:f>'Ark1'!$M$35</c:f>
              <c:strCache>
                <c:ptCount val="1"/>
                <c:pt idx="0">
                  <c:v>Norge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cat>
            <c:numRef>
              <c:f>'Ark1'!$N$33:$T$33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'Ark1'!$N$35:$T$35</c:f>
              <c:numCache>
                <c:formatCode>General</c:formatCode>
                <c:ptCount val="7"/>
                <c:pt idx="0">
                  <c:v>54508</c:v>
                </c:pt>
                <c:pt idx="1">
                  <c:v>54352</c:v>
                </c:pt>
                <c:pt idx="2">
                  <c:v>53807</c:v>
                </c:pt>
                <c:pt idx="3" formatCode="#,##0">
                  <c:v>52962</c:v>
                </c:pt>
                <c:pt idx="4" formatCode="#,##0">
                  <c:v>52427</c:v>
                </c:pt>
                <c:pt idx="5" formatCode="#,##0">
                  <c:v>51802</c:v>
                </c:pt>
                <c:pt idx="6" formatCode="#,##0">
                  <c:v>51219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638208"/>
        <c:axId val="110639744"/>
      </c:areaChart>
      <c:catAx>
        <c:axId val="11063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0639744"/>
        <c:crosses val="autoZero"/>
        <c:auto val="1"/>
        <c:lblAlgn val="ctr"/>
        <c:lblOffset val="100"/>
        <c:noMultiLvlLbl val="0"/>
      </c:catAx>
      <c:valAx>
        <c:axId val="110639744"/>
        <c:scaling>
          <c:orientation val="minMax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063820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'Ark1'!$B$15</c:f>
              <c:strCache>
                <c:ptCount val="1"/>
                <c:pt idx="0">
                  <c:v>Ledere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'Ark1'!$A$16:$A$21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'Ark1'!$B$16:$B$21</c:f>
              <c:numCache>
                <c:formatCode>General</c:formatCode>
                <c:ptCount val="6"/>
                <c:pt idx="0">
                  <c:v>6.4743599999999999</c:v>
                </c:pt>
                <c:pt idx="1">
                  <c:v>6.3060619999999998</c:v>
                </c:pt>
                <c:pt idx="2">
                  <c:v>6.2741709999999999</c:v>
                </c:pt>
                <c:pt idx="3">
                  <c:v>6.029261</c:v>
                </c:pt>
                <c:pt idx="4">
                  <c:v>6.2002329999999999</c:v>
                </c:pt>
                <c:pt idx="5">
                  <c:v>5.9777909999999999</c:v>
                </c:pt>
              </c:numCache>
            </c:numRef>
          </c:val>
        </c:ser>
        <c:ser>
          <c:idx val="1"/>
          <c:order val="1"/>
          <c:tx>
            <c:strRef>
              <c:f>'Ark1'!$C$15</c:f>
              <c:strCache>
                <c:ptCount val="1"/>
                <c:pt idx="0">
                  <c:v>Pedagogiske ledere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'Ark1'!$A$16:$A$21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'Ark1'!$C$16:$C$21</c:f>
              <c:numCache>
                <c:formatCode>General</c:formatCode>
                <c:ptCount val="6"/>
                <c:pt idx="0">
                  <c:v>25.908049999999999</c:v>
                </c:pt>
                <c:pt idx="1">
                  <c:v>25.885020000000001</c:v>
                </c:pt>
                <c:pt idx="2">
                  <c:v>25.909590000000001</c:v>
                </c:pt>
                <c:pt idx="3">
                  <c:v>26.212610000000002</c:v>
                </c:pt>
                <c:pt idx="4">
                  <c:v>25.626080000000002</c:v>
                </c:pt>
                <c:pt idx="5">
                  <c:v>26.590160000000001</c:v>
                </c:pt>
              </c:numCache>
            </c:numRef>
          </c:val>
        </c:ser>
        <c:ser>
          <c:idx val="2"/>
          <c:order val="2"/>
          <c:tx>
            <c:strRef>
              <c:f>'Ark1'!$D$15</c:f>
              <c:strCache>
                <c:ptCount val="1"/>
                <c:pt idx="0">
                  <c:v>Lærere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'Ark1'!$A$16:$A$21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'Ark1'!$D$16:$D$21</c:f>
              <c:numCache>
                <c:formatCode>General</c:formatCode>
                <c:ptCount val="6"/>
                <c:pt idx="0">
                  <c:v>6.4005580000000002</c:v>
                </c:pt>
                <c:pt idx="1">
                  <c:v>6.4841449999999998</c:v>
                </c:pt>
                <c:pt idx="2">
                  <c:v>6.6177479999999997</c:v>
                </c:pt>
                <c:pt idx="3">
                  <c:v>6.6092700000000004</c:v>
                </c:pt>
                <c:pt idx="4">
                  <c:v>7.2395870000000002</c:v>
                </c:pt>
                <c:pt idx="5">
                  <c:v>7.5395580000000004</c:v>
                </c:pt>
              </c:numCache>
            </c:numRef>
          </c:val>
        </c:ser>
        <c:ser>
          <c:idx val="3"/>
          <c:order val="3"/>
          <c:tx>
            <c:strRef>
              <c:f>'Ark1'!$E$15</c:f>
              <c:strCache>
                <c:ptCount val="1"/>
                <c:pt idx="0">
                  <c:v>Fagarbeidere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'Ark1'!$A$16:$A$21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'Ark1'!$E$16:$E$21</c:f>
              <c:numCache>
                <c:formatCode>General</c:formatCode>
                <c:ptCount val="6"/>
                <c:pt idx="0">
                  <c:v>13.62743</c:v>
                </c:pt>
                <c:pt idx="1">
                  <c:v>14.370979999999999</c:v>
                </c:pt>
                <c:pt idx="2">
                  <c:v>15.160539999999999</c:v>
                </c:pt>
                <c:pt idx="3">
                  <c:v>15.92759</c:v>
                </c:pt>
                <c:pt idx="4">
                  <c:v>16.22758</c:v>
                </c:pt>
                <c:pt idx="5">
                  <c:v>17.219840000000001</c:v>
                </c:pt>
              </c:numCache>
            </c:numRef>
          </c:val>
        </c:ser>
        <c:ser>
          <c:idx val="4"/>
          <c:order val="4"/>
          <c:tx>
            <c:strRef>
              <c:f>'Ark1'!$F$15</c:f>
              <c:strCache>
                <c:ptCount val="1"/>
                <c:pt idx="0">
                  <c:v>Annet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'Ark1'!$A$16:$A$21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'Ark1'!$F$16:$F$21</c:f>
              <c:numCache>
                <c:formatCode>General</c:formatCode>
                <c:ptCount val="6"/>
                <c:pt idx="0">
                  <c:v>6.3565300000000002</c:v>
                </c:pt>
                <c:pt idx="1">
                  <c:v>13.18249</c:v>
                </c:pt>
                <c:pt idx="2">
                  <c:v>5.7639589999999998</c:v>
                </c:pt>
                <c:pt idx="3">
                  <c:v>5.9929690000000004</c:v>
                </c:pt>
                <c:pt idx="4">
                  <c:v>6.9738530000000001</c:v>
                </c:pt>
                <c:pt idx="5">
                  <c:v>6.03207</c:v>
                </c:pt>
              </c:numCache>
            </c:numRef>
          </c:val>
        </c:ser>
        <c:ser>
          <c:idx val="5"/>
          <c:order val="5"/>
          <c:tx>
            <c:strRef>
              <c:f>'Ark1'!$G$15</c:f>
              <c:strCache>
                <c:ptCount val="1"/>
                <c:pt idx="0">
                  <c:v>Ufaglærte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'Ark1'!$A$16:$A$21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'Ark1'!$G$16:$G$21</c:f>
              <c:numCache>
                <c:formatCode>General</c:formatCode>
                <c:ptCount val="6"/>
                <c:pt idx="0">
                  <c:v>41.233080000000001</c:v>
                </c:pt>
                <c:pt idx="1">
                  <c:v>33.771009999999997</c:v>
                </c:pt>
                <c:pt idx="2">
                  <c:v>40.273989999999998</c:v>
                </c:pt>
                <c:pt idx="3">
                  <c:v>39.22777</c:v>
                </c:pt>
                <c:pt idx="4">
                  <c:v>37.706240000000001</c:v>
                </c:pt>
                <c:pt idx="5">
                  <c:v>36.63297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585280"/>
        <c:axId val="149595264"/>
      </c:barChart>
      <c:catAx>
        <c:axId val="14958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49595264"/>
        <c:crosses val="autoZero"/>
        <c:auto val="1"/>
        <c:lblAlgn val="ctr"/>
        <c:lblOffset val="100"/>
        <c:noMultiLvlLbl val="0"/>
      </c:catAx>
      <c:valAx>
        <c:axId val="1495952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4958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'Ark1'!$B$24</c:f>
              <c:strCache>
                <c:ptCount val="1"/>
                <c:pt idx="0">
                  <c:v>Sykepleiere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'Ark1'!$B$25:$B$30</c:f>
              <c:numCache>
                <c:formatCode>General</c:formatCode>
                <c:ptCount val="6"/>
                <c:pt idx="0">
                  <c:v>16.096319999999999</c:v>
                </c:pt>
                <c:pt idx="1">
                  <c:v>16.343170000000001</c:v>
                </c:pt>
                <c:pt idx="2">
                  <c:v>16.879740000000002</c:v>
                </c:pt>
                <c:pt idx="3">
                  <c:v>17.212499999999999</c:v>
                </c:pt>
                <c:pt idx="4">
                  <c:v>17.58812</c:v>
                </c:pt>
                <c:pt idx="5">
                  <c:v>18.067219999999999</c:v>
                </c:pt>
              </c:numCache>
            </c:numRef>
          </c:val>
        </c:ser>
        <c:ser>
          <c:idx val="1"/>
          <c:order val="1"/>
          <c:tx>
            <c:strRef>
              <c:f>'Ark1'!$C$24</c:f>
              <c:strCache>
                <c:ptCount val="1"/>
                <c:pt idx="0">
                  <c:v>Vernepleiere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'Ark1'!$C$25:$C$30</c:f>
              <c:numCache>
                <c:formatCode>General</c:formatCode>
                <c:ptCount val="6"/>
                <c:pt idx="0">
                  <c:v>2.4609369999999999</c:v>
                </c:pt>
                <c:pt idx="1">
                  <c:v>2.4618600000000002</c:v>
                </c:pt>
                <c:pt idx="2">
                  <c:v>2.5713370000000002</c:v>
                </c:pt>
                <c:pt idx="3">
                  <c:v>2.6268989999999999</c:v>
                </c:pt>
                <c:pt idx="4">
                  <c:v>2.7479490000000002</c:v>
                </c:pt>
                <c:pt idx="5">
                  <c:v>2.914879</c:v>
                </c:pt>
              </c:numCache>
            </c:numRef>
          </c:val>
        </c:ser>
        <c:ser>
          <c:idx val="2"/>
          <c:order val="2"/>
          <c:tx>
            <c:strRef>
              <c:f>'Ark1'!$D$24</c:f>
              <c:strCache>
                <c:ptCount val="1"/>
                <c:pt idx="0">
                  <c:v>Hjelpepleiere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'Ark1'!$D$25:$D$30</c:f>
              <c:numCache>
                <c:formatCode>General</c:formatCode>
                <c:ptCount val="6"/>
                <c:pt idx="0">
                  <c:v>33.268909999999998</c:v>
                </c:pt>
                <c:pt idx="1">
                  <c:v>32.602339999999998</c:v>
                </c:pt>
                <c:pt idx="2">
                  <c:v>31.970490000000002</c:v>
                </c:pt>
                <c:pt idx="3">
                  <c:v>31.046779999999998</c:v>
                </c:pt>
                <c:pt idx="4">
                  <c:v>30.454229999999999</c:v>
                </c:pt>
                <c:pt idx="5">
                  <c:v>30.577570000000001</c:v>
                </c:pt>
              </c:numCache>
            </c:numRef>
          </c:val>
        </c:ser>
        <c:ser>
          <c:idx val="3"/>
          <c:order val="3"/>
          <c:tx>
            <c:strRef>
              <c:f>'Ark1'!$E$24</c:f>
              <c:strCache>
                <c:ptCount val="1"/>
                <c:pt idx="0">
                  <c:v>Fagarbeider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'Ark1'!$E$25:$E$30</c:f>
              <c:numCache>
                <c:formatCode>General</c:formatCode>
                <c:ptCount val="6"/>
                <c:pt idx="0">
                  <c:v>11.77684</c:v>
                </c:pt>
                <c:pt idx="1">
                  <c:v>11.635</c:v>
                </c:pt>
                <c:pt idx="2">
                  <c:v>12.03777</c:v>
                </c:pt>
                <c:pt idx="3">
                  <c:v>12.68449</c:v>
                </c:pt>
                <c:pt idx="4">
                  <c:v>12.232340000000001</c:v>
                </c:pt>
                <c:pt idx="5">
                  <c:v>11.724500000000001</c:v>
                </c:pt>
              </c:numCache>
            </c:numRef>
          </c:val>
        </c:ser>
        <c:ser>
          <c:idx val="4"/>
          <c:order val="4"/>
          <c:tx>
            <c:strRef>
              <c:f>'Ark1'!$F$24</c:f>
              <c:strCache>
                <c:ptCount val="1"/>
                <c:pt idx="0">
                  <c:v>Ledere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'Ark1'!$F$25:$F$30</c:f>
              <c:numCache>
                <c:formatCode>General</c:formatCode>
                <c:ptCount val="6"/>
                <c:pt idx="0">
                  <c:v>8.0919450000000008</c:v>
                </c:pt>
                <c:pt idx="1">
                  <c:v>7.9082739999999996</c:v>
                </c:pt>
                <c:pt idx="2">
                  <c:v>7.688129</c:v>
                </c:pt>
                <c:pt idx="3">
                  <c:v>7.558764</c:v>
                </c:pt>
                <c:pt idx="4">
                  <c:v>7.5121570000000002</c:v>
                </c:pt>
                <c:pt idx="5">
                  <c:v>7.2306330000000001</c:v>
                </c:pt>
              </c:numCache>
            </c:numRef>
          </c:val>
        </c:ser>
        <c:ser>
          <c:idx val="5"/>
          <c:order val="5"/>
          <c:tx>
            <c:strRef>
              <c:f>'Ark1'!$G$24</c:f>
              <c:strCache>
                <c:ptCount val="1"/>
                <c:pt idx="0">
                  <c:v>Annet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'Ark1'!$G$25:$G$30</c:f>
              <c:numCache>
                <c:formatCode>General</c:formatCode>
                <c:ptCount val="6"/>
                <c:pt idx="0">
                  <c:v>8.2639460000000007</c:v>
                </c:pt>
                <c:pt idx="1">
                  <c:v>9.4503179999999993</c:v>
                </c:pt>
                <c:pt idx="2">
                  <c:v>8.2211029999999994</c:v>
                </c:pt>
                <c:pt idx="3">
                  <c:v>8.3643339999999995</c:v>
                </c:pt>
                <c:pt idx="4">
                  <c:v>9.0753470000000007</c:v>
                </c:pt>
                <c:pt idx="5">
                  <c:v>9.1327660000000002</c:v>
                </c:pt>
              </c:numCache>
            </c:numRef>
          </c:val>
        </c:ser>
        <c:ser>
          <c:idx val="6"/>
          <c:order val="6"/>
          <c:tx>
            <c:strRef>
              <c:f>'Ark1'!$H$24</c:f>
              <c:strCache>
                <c:ptCount val="1"/>
                <c:pt idx="0">
                  <c:v>Ufaglærte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'Ark1'!$A$25:$A$30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'Ark1'!$H$25:$H$30</c:f>
              <c:numCache>
                <c:formatCode>General</c:formatCode>
                <c:ptCount val="6"/>
                <c:pt idx="0">
                  <c:v>20.025459999999999</c:v>
                </c:pt>
                <c:pt idx="1">
                  <c:v>19.586500000000001</c:v>
                </c:pt>
                <c:pt idx="2">
                  <c:v>20.617640000000002</c:v>
                </c:pt>
                <c:pt idx="3">
                  <c:v>20.49362</c:v>
                </c:pt>
                <c:pt idx="4">
                  <c:v>20.370940000000001</c:v>
                </c:pt>
                <c:pt idx="5">
                  <c:v>20.33222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650048"/>
        <c:axId val="149664128"/>
      </c:barChart>
      <c:catAx>
        <c:axId val="14965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3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49664128"/>
        <c:crosses val="autoZero"/>
        <c:auto val="1"/>
        <c:lblAlgn val="ctr"/>
        <c:lblOffset val="100"/>
        <c:noMultiLvlLbl val="0"/>
      </c:catAx>
      <c:valAx>
        <c:axId val="1496641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4965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BAEC-8D41-4218-A482-FC329E1B2832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2CCA-F7CC-42CE-ACC4-2382775A21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0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7741-EB19-41DC-9EF8-43459818C688}" type="datetimeFigureOut">
              <a:rPr lang="nb-NO" smtClean="0"/>
              <a:pPr/>
              <a:t>19.11.2015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0AA28-4800-47C6-87F2-23D2BE733822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940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466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ifu_ppt_addpoint-4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5" y="566"/>
            <a:ext cx="9143245" cy="68574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DF64B5-7E36-4284-9554-99DA29342AC7}" type="datetime1">
              <a:rPr lang="nb-NO" smtClean="0"/>
              <a:t>19.11.2015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8A942-2016-48C9-A046-CF2F41C105BF}" type="datetime1">
              <a:rPr lang="nb-NO" smtClean="0"/>
              <a:t>19.11.2015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" y="284"/>
            <a:ext cx="9143244" cy="6857432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2"/>
            <a:ext cx="4652726" cy="4526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E-</a:t>
            </a:r>
            <a:r>
              <a:rPr lang="en-US" dirty="0" err="1" smtClean="0"/>
              <a:t>postadresse</a:t>
            </a:r>
            <a:endParaRPr lang="nb-NO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02000" y="1787446"/>
            <a:ext cx="16613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www.nifu.no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" y="283"/>
            <a:ext cx="9143244" cy="685743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3BD56D6B-4D05-4AF4-B114-5837878A14E8}" type="datetime1">
              <a:rPr lang="nb-NO" smtClean="0"/>
              <a:t>19.11.2015</a:t>
            </a:fld>
            <a:endParaRPr lang="nb-NO" dirty="0"/>
          </a:p>
        </p:txBody>
      </p:sp>
      <p:sp>
        <p:nvSpPr>
          <p:cNvPr id="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8" y="284"/>
            <a:ext cx="9143242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0B490F07-A02B-4798-A918-249B86BE47C4}" type="datetime1">
              <a:rPr lang="nb-NO" smtClean="0"/>
              <a:t>19.11.2015</a:t>
            </a:fld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8" y="283"/>
            <a:ext cx="9143242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BDF16E-4F4A-4296-851A-F7B3F3F91A26}" type="datetime1">
              <a:rPr lang="nb-NO" smtClean="0"/>
              <a:t>19.11.2015</a:t>
            </a:fld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" y="0"/>
            <a:ext cx="9143243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02000" y="1420091"/>
            <a:ext cx="437405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7553178" y="116632"/>
            <a:ext cx="547214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fld id="{277F8EEB-825F-4B62-9002-F7762BAFBA0C}" type="datetime1">
              <a:rPr lang="nb-NO" smtClean="0"/>
              <a:t>19.11.2015</a:t>
            </a:fld>
            <a:endParaRPr lang="nb-NO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100391" y="116632"/>
            <a:ext cx="341349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82377" y="116632"/>
            <a:ext cx="2895600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/>
            </a:lvl1pPr>
            <a:lvl2pPr marL="0" indent="0" defTabSz="717550">
              <a:buNone/>
              <a:tabLst/>
              <a:defRPr/>
            </a:lvl2pPr>
            <a:lvl3pPr marL="0" indent="0" defTabSz="717550">
              <a:buNone/>
              <a:tabLst/>
              <a:defRPr/>
            </a:lvl3pPr>
            <a:lvl4pPr marL="0" indent="0" defTabSz="717550">
              <a:buNone/>
              <a:tabLst/>
              <a:defRPr/>
            </a:lvl4pPr>
            <a:lvl5pPr marL="0" indent="0" defTabSz="717550">
              <a:buNone/>
              <a:tabLst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E17DB4-B239-4B5D-8EA5-7E53C20488AA}" type="datetime1">
              <a:rPr lang="nb-NO" smtClean="0"/>
              <a:t>19.11.2015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FE36C3-8F6D-4055-BE0A-8651F86E1A60}" type="datetime1">
              <a:rPr lang="nb-NO" smtClean="0"/>
              <a:t>19.11.2015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702000" y="1434721"/>
            <a:ext cx="378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61741" y="1434721"/>
            <a:ext cx="378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02000" y="1434721"/>
            <a:ext cx="378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C1798A-EE80-4A92-9B7A-C438ED5C2DE1}" type="datetime1">
              <a:rPr lang="nb-NO" smtClean="0"/>
              <a:t>19.11.2015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702000" y="2074483"/>
            <a:ext cx="378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4"/>
          </p:nvPr>
        </p:nvSpPr>
        <p:spPr>
          <a:xfrm>
            <a:off x="4661741" y="1434721"/>
            <a:ext cx="378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5"/>
          </p:nvPr>
        </p:nvSpPr>
        <p:spPr>
          <a:xfrm>
            <a:off x="4661741" y="2074483"/>
            <a:ext cx="378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addpoint-6.png"/>
          <p:cNvPicPr>
            <a:picLocks noChangeAspect="1"/>
          </p:cNvPicPr>
          <p:nvPr/>
        </p:nvPicPr>
        <p:blipFill>
          <a:blip r:embed="rId14" cstate="print"/>
          <a:srcRect b="71493"/>
          <a:stretch>
            <a:fillRect/>
          </a:stretch>
        </p:blipFill>
        <p:spPr>
          <a:xfrm>
            <a:off x="377" y="5980249"/>
            <a:ext cx="9143245" cy="250222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02000" y="666510"/>
            <a:ext cx="7739741" cy="3693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02000" y="1434721"/>
            <a:ext cx="7739741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553178" y="6288408"/>
            <a:ext cx="547214" cy="10772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fld id="{081AB476-44BE-4D45-845E-4BE373A1C3FD}" type="datetime1">
              <a:rPr lang="nb-NO" smtClean="0"/>
              <a:t>19.11.2015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782377" y="6288408"/>
            <a:ext cx="28956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00391" y="6288408"/>
            <a:ext cx="341349" cy="1077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700" i="1"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Picture 7" descr="ppt_logo_300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7" y="6272783"/>
            <a:ext cx="1188722" cy="5852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0" r:id="rId3"/>
    <p:sldLayoutId id="2147483666" r:id="rId4"/>
    <p:sldLayoutId id="2147483664" r:id="rId5"/>
    <p:sldLayoutId id="2147483650" r:id="rId6"/>
    <p:sldLayoutId id="2147483665" r:id="rId7"/>
    <p:sldLayoutId id="2147483652" r:id="rId8"/>
    <p:sldLayoutId id="2147483653" r:id="rId9"/>
    <p:sldLayoutId id="2147483654" r:id="rId10"/>
    <p:sldLayoutId id="2147483655" r:id="rId11"/>
    <p:sldLayoutId id="2147483663" r:id="rId12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spcBef>
          <a:spcPct val="20000"/>
        </a:spcBef>
        <a:buClr>
          <a:srgbClr val="F15160"/>
        </a:buClr>
        <a:buSzPct val="100000"/>
        <a:buFontTx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23888" indent="-285750" algn="l" defTabSz="896938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87438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»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Hva påvirker andelen ufaglærte i barnehager og pleie og </a:t>
            </a:r>
            <a:r>
              <a:rPr lang="nb-NO" sz="2800" dirty="0" smtClean="0"/>
              <a:t>omsorg?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19. November 2015</a:t>
            </a:r>
            <a:endParaRPr lang="nb-NO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Håkon Høst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KS </a:t>
            </a:r>
            <a:r>
              <a:rPr lang="en-US" dirty="0" err="1" smtClean="0"/>
              <a:t>frokostseminar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48062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4" y="5733256"/>
            <a:ext cx="666368" cy="342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Stillingsstruktur pleie og omsorg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543847"/>
              </p:ext>
            </p:extLst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961062"/>
            <a:ext cx="458999" cy="23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3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Hva viste de kvantitative analysene?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Kommuner med høy, gjennomsnittlig stillingsprosent har generelt lav andel ufaglærte</a:t>
            </a:r>
          </a:p>
          <a:p>
            <a:endParaRPr lang="nb-NO" dirty="0" smtClean="0"/>
          </a:p>
          <a:p>
            <a:r>
              <a:rPr lang="nb-NO" dirty="0" smtClean="0"/>
              <a:t>Høy andel innvandrere i kommunen samvarierer med høy andel ufaglærte i pleie og omsorg, og i barnehager</a:t>
            </a:r>
          </a:p>
          <a:p>
            <a:endParaRPr lang="nb-NO" dirty="0"/>
          </a:p>
          <a:p>
            <a:r>
              <a:rPr lang="nb-NO" dirty="0" smtClean="0"/>
              <a:t>Høy tilgang på arbeidskraft med utdanning på minst videregående nivå gir lavere andel ufaglærte i tjenestene</a:t>
            </a:r>
          </a:p>
          <a:p>
            <a:endParaRPr lang="nb-NO" dirty="0"/>
          </a:p>
          <a:p>
            <a:r>
              <a:rPr lang="nb-NO" dirty="0" smtClean="0"/>
              <a:t>Høy andel barn 1-5 år og høy andel innbyggere på sykehjem gir høy andel ufaglærte i disse tjenestene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83" y="5805264"/>
            <a:ext cx="635686" cy="32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1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Politikk gjør en forskjell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02000" y="1444593"/>
            <a:ext cx="7739741" cy="4525963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Stor innvandrertetthet i Oslo-Akershus-området, men store ulikheter i hvordan kommunene lykkes med utdanning</a:t>
            </a:r>
          </a:p>
          <a:p>
            <a:endParaRPr lang="nb-NO" dirty="0"/>
          </a:p>
          <a:p>
            <a:r>
              <a:rPr lang="nb-NO" dirty="0" smtClean="0"/>
              <a:t>Noen kommuner med lavt utdanningsnivå har likevel en relativt lav andel ufaglærte</a:t>
            </a:r>
          </a:p>
          <a:p>
            <a:endParaRPr lang="nb-NO" dirty="0"/>
          </a:p>
          <a:p>
            <a:r>
              <a:rPr lang="nb-NO" dirty="0" smtClean="0"/>
              <a:t>Reduksjon i små stillinger gir høyere andel med relevant fagutdanning, særlig fra høyere utdanning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07" y="5804125"/>
            <a:ext cx="648073" cy="33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5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Kommunenes perspektiv og vurderinger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Mest opptatt av å bli konkurransedyktige når det gjelder å rekruttere sykepleiere</a:t>
            </a:r>
          </a:p>
          <a:p>
            <a:endParaRPr lang="nb-NO" dirty="0"/>
          </a:p>
          <a:p>
            <a:r>
              <a:rPr lang="nb-NO" dirty="0" smtClean="0"/>
              <a:t>Mangel på helsefagarbeidere ikke et opplevd problem</a:t>
            </a:r>
          </a:p>
          <a:p>
            <a:endParaRPr lang="nb-NO" dirty="0"/>
          </a:p>
          <a:p>
            <a:r>
              <a:rPr lang="nb-NO" dirty="0" smtClean="0"/>
              <a:t>Ufaglærte heller ikke opplevd som et påtrengende problem for kvaliteten på tjenestene i dag</a:t>
            </a:r>
          </a:p>
          <a:p>
            <a:endParaRPr lang="nb-NO" dirty="0"/>
          </a:p>
          <a:p>
            <a:r>
              <a:rPr lang="nb-NO" dirty="0"/>
              <a:t>U</a:t>
            </a:r>
            <a:r>
              <a:rPr lang="nb-NO" dirty="0" smtClean="0"/>
              <a:t>nntaksvis at det er stort trykk på utdanning av voksne ufaglærte</a:t>
            </a:r>
          </a:p>
          <a:p>
            <a:endParaRPr lang="nb-NO" dirty="0"/>
          </a:p>
          <a:p>
            <a:r>
              <a:rPr lang="nb-NO" dirty="0" smtClean="0"/>
              <a:t>Likevel restriktive i forhold til å ansette ufaglærte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836054"/>
            <a:ext cx="701648" cy="36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2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Reform 94 fikk stor betydning for kommunene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våre tre prosjekter for KS handler egentlig om hvordan denne reformen i yrkesutdanningen har truffet kommunene</a:t>
            </a:r>
          </a:p>
          <a:p>
            <a:endParaRPr lang="nb-NO" dirty="0"/>
          </a:p>
          <a:p>
            <a:r>
              <a:rPr lang="nb-NO" dirty="0" smtClean="0"/>
              <a:t>Staten ønsket en rasjonalisering og standardisering av yrkesutdanningssystemet</a:t>
            </a:r>
          </a:p>
          <a:p>
            <a:endParaRPr lang="nb-NO" dirty="0"/>
          </a:p>
          <a:p>
            <a:r>
              <a:rPr lang="nb-NO" dirty="0" smtClean="0"/>
              <a:t>Den ble integrert i et enhetlig videregående opplæringssystem</a:t>
            </a:r>
          </a:p>
          <a:p>
            <a:endParaRPr lang="nb-NO" dirty="0"/>
          </a:p>
          <a:p>
            <a:r>
              <a:rPr lang="nb-NO" dirty="0" smtClean="0"/>
              <a:t>Alle yrkesutdanningene skulle bygge på lærlingordningen</a:t>
            </a:r>
          </a:p>
          <a:p>
            <a:endParaRPr lang="nb-NO" dirty="0"/>
          </a:p>
          <a:p>
            <a:r>
              <a:rPr lang="nb-NO" dirty="0" smtClean="0"/>
              <a:t>Yrkesutdanning skulle primært forbeholdes ungdom på 16-19 år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23A83-57EF-4DF4-AD58-A8D8C1AF1C1E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10" y="5900556"/>
            <a:ext cx="576064" cy="29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6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Kommunenes ulike roller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Mange antok at nettopp kommunene var særlig godt posisjonert for å klare jobben med å skaffe </a:t>
            </a:r>
            <a:r>
              <a:rPr lang="nb-NO" dirty="0" smtClean="0"/>
              <a:t>læreplasser</a:t>
            </a:r>
          </a:p>
          <a:p>
            <a:endParaRPr lang="nb-NO" dirty="0"/>
          </a:p>
          <a:p>
            <a:r>
              <a:rPr lang="nb-NO" dirty="0" smtClean="0"/>
              <a:t>De </a:t>
            </a:r>
            <a:r>
              <a:rPr lang="nb-NO" dirty="0"/>
              <a:t>kunne styre dette politisk, noe man ikke kunne i privat </a:t>
            </a:r>
            <a:r>
              <a:rPr lang="nb-NO" dirty="0" smtClean="0"/>
              <a:t>sektor</a:t>
            </a:r>
          </a:p>
          <a:p>
            <a:endParaRPr lang="nb-NO" dirty="0"/>
          </a:p>
          <a:p>
            <a:r>
              <a:rPr lang="nb-NO" dirty="0" smtClean="0"/>
              <a:t>Som politisk institusjon: Sørge for at ungdom fikk læreplasser, og ikke ble gående ledige</a:t>
            </a:r>
          </a:p>
          <a:p>
            <a:endParaRPr lang="nb-NO" dirty="0"/>
          </a:p>
          <a:p>
            <a:r>
              <a:rPr lang="nb-NO" dirty="0" smtClean="0"/>
              <a:t>Som tjenesteprodusent drive pleie- og omsorgstjenestene og barnehagene på en faglig god måte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E72F-73C4-4507-84DE-0485129FC14B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60" y="5845299"/>
            <a:ext cx="683650" cy="35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09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Ulike logikker kolliderer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Kommunene satte opp måltall for lærlinginntak – ikke basert på rekrutteringsbehov, heller ikke elevtall, men befolkningstall</a:t>
            </a:r>
          </a:p>
          <a:p>
            <a:endParaRPr lang="nb-NO" dirty="0"/>
          </a:p>
          <a:p>
            <a:r>
              <a:rPr lang="nb-NO" dirty="0" smtClean="0"/>
              <a:t>Kommuner som ikke hadde læreplasser til sine ungdommer hengt ut i media</a:t>
            </a:r>
          </a:p>
          <a:p>
            <a:endParaRPr lang="nb-NO" dirty="0"/>
          </a:p>
          <a:p>
            <a:r>
              <a:rPr lang="nb-NO" dirty="0" smtClean="0"/>
              <a:t>Etter en treg start økte antall læreplasser gradvis, politiske vedtak </a:t>
            </a:r>
          </a:p>
          <a:p>
            <a:endParaRPr lang="nb-NO" dirty="0"/>
          </a:p>
          <a:p>
            <a:r>
              <a:rPr lang="nb-NO" dirty="0" smtClean="0"/>
              <a:t>Men læreplassene var ikke var knyttet til behovet for arbeidskraft. Lærlingene fikk ikke ansettelse når de var ferdige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2028E-F397-48B6-88F1-7FA609E62D20}" type="datetime1">
              <a:rPr lang="nb-NO" smtClean="0"/>
              <a:t>19.11.2015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20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Lærlingordningen i kommunesektoren annerledes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 privat sektor: lærlingordningen rekruttering av egen arbeidskraft – på kort og lang sikt</a:t>
            </a:r>
          </a:p>
          <a:p>
            <a:endParaRPr lang="nb-NO" dirty="0"/>
          </a:p>
          <a:p>
            <a:r>
              <a:rPr lang="nb-NO" dirty="0"/>
              <a:t>Bedriftene motor i lærlingordningen</a:t>
            </a:r>
            <a:r>
              <a:rPr lang="nb-NO" dirty="0" smtClean="0"/>
              <a:t>. Opplæring og verdiskapning flyter over i hverandre</a:t>
            </a:r>
          </a:p>
          <a:p>
            <a:endParaRPr lang="nb-NO" dirty="0"/>
          </a:p>
          <a:p>
            <a:r>
              <a:rPr lang="nb-NO" dirty="0" smtClean="0"/>
              <a:t>Kommunene: politiske vedtak om inntak</a:t>
            </a:r>
          </a:p>
          <a:p>
            <a:endParaRPr lang="nb-NO" dirty="0"/>
          </a:p>
          <a:p>
            <a:r>
              <a:rPr lang="nb-NO" dirty="0" smtClean="0"/>
              <a:t>Lønnsmidler fulgte med for å overvinne motstand mot lærlinger</a:t>
            </a:r>
          </a:p>
          <a:p>
            <a:endParaRPr lang="nb-NO" dirty="0"/>
          </a:p>
          <a:p>
            <a:r>
              <a:rPr lang="nb-NO" dirty="0" smtClean="0"/>
              <a:t>Elevpraksis i ny drakt?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FCD3A-7070-43D9-83C2-EBB6F5E0F9F1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832873"/>
            <a:ext cx="629640" cy="32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748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På utsiden av stillingsstrukturen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Lærlingene skulle ikke komme i konflikt med bemannings- og rekrutteringsordningen</a:t>
            </a:r>
          </a:p>
          <a:p>
            <a:endParaRPr lang="nb-NO" dirty="0"/>
          </a:p>
          <a:p>
            <a:r>
              <a:rPr lang="nb-NO" dirty="0" smtClean="0"/>
              <a:t>Måtte stille seg i køen som alle andre</a:t>
            </a:r>
          </a:p>
          <a:p>
            <a:endParaRPr lang="nb-NO" dirty="0"/>
          </a:p>
          <a:p>
            <a:r>
              <a:rPr lang="nb-NO" dirty="0" smtClean="0"/>
              <a:t>Ikke ledige stillinger for ferdigutdannede (18 %)</a:t>
            </a:r>
          </a:p>
          <a:p>
            <a:endParaRPr lang="nb-NO" dirty="0" smtClean="0"/>
          </a:p>
          <a:p>
            <a:r>
              <a:rPr lang="nb-NO" dirty="0" smtClean="0"/>
              <a:t>Lærlinger blitt en ekstraressurs. Krav om verdiskapning oppleves som nedskjæring</a:t>
            </a:r>
          </a:p>
          <a:p>
            <a:endParaRPr lang="nb-NO" dirty="0"/>
          </a:p>
          <a:p>
            <a:r>
              <a:rPr lang="nb-NO" dirty="0" smtClean="0"/>
              <a:t>Ikke bærekraftig om all rekruttering skal gå gjennom lærlingordningen. Vil gi krav om statsfinansiering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F17-935C-4C22-A6AC-4ACF1701C398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77" y="5826587"/>
            <a:ext cx="720080" cy="36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Det var noen der fra før av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Lærlingordningen ikke utformet med tanke på kommunenes måte å rekruttere på</a:t>
            </a:r>
          </a:p>
          <a:p>
            <a:endParaRPr lang="nb-NO" dirty="0" smtClean="0"/>
          </a:p>
          <a:p>
            <a:r>
              <a:rPr lang="nb-NO" dirty="0" smtClean="0"/>
              <a:t>Legger seg oppå det rekrutteringsmønsteret man hadde fra før</a:t>
            </a:r>
          </a:p>
          <a:p>
            <a:endParaRPr lang="nb-NO" dirty="0" smtClean="0"/>
          </a:p>
          <a:p>
            <a:r>
              <a:rPr lang="nb-NO" dirty="0" smtClean="0"/>
              <a:t>Ufaglærte voksne som ble hjelpepleiere og barnehageassistenter</a:t>
            </a:r>
          </a:p>
          <a:p>
            <a:endParaRPr lang="nb-NO" dirty="0"/>
          </a:p>
          <a:p>
            <a:r>
              <a:rPr lang="nb-NO" dirty="0" smtClean="0"/>
              <a:t>Hjelpepleierutdanning kombinerte voksen- og ungdomsutdanning</a:t>
            </a:r>
          </a:p>
          <a:p>
            <a:endParaRPr lang="nb-NO" dirty="0"/>
          </a:p>
          <a:p>
            <a:r>
              <a:rPr lang="nb-NO" dirty="0" smtClean="0"/>
              <a:t>Skolebasert med praksis. Tilpasset rekrutteringsmønsteret dominert av voksne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37F36-11BD-4782-B1C6-93CACB781211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99" y="5643772"/>
            <a:ext cx="827665" cy="31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443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Prosjektets problemstillinger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nb-NO" i="1" dirty="0" smtClean="0"/>
          </a:p>
          <a:p>
            <a:pPr lvl="0"/>
            <a:r>
              <a:rPr lang="nb-NO" i="1" dirty="0" smtClean="0"/>
              <a:t>Hvilke </a:t>
            </a:r>
            <a:r>
              <a:rPr lang="nb-NO" i="1" dirty="0"/>
              <a:t>rammevilkår og mekanismer påvirker omfanget av ansatte uten relevant fagutdanning, i barnehage og pleie og omsorg</a:t>
            </a:r>
            <a:r>
              <a:rPr lang="nb-NO" i="1" dirty="0" smtClean="0"/>
              <a:t>?</a:t>
            </a:r>
          </a:p>
          <a:p>
            <a:pPr lvl="0"/>
            <a:endParaRPr lang="nb-NO" i="1" dirty="0"/>
          </a:p>
          <a:p>
            <a:pPr lvl="0"/>
            <a:endParaRPr lang="nb-NO" dirty="0"/>
          </a:p>
          <a:p>
            <a:pPr lvl="0"/>
            <a:r>
              <a:rPr lang="nb-NO" i="1" dirty="0"/>
              <a:t>Hva peker seg ut som forklaringer på at noen kommuner lykkes i å få ned andelen i større grad enn andre?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30" y="5900557"/>
            <a:ext cx="576064" cy="29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2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Omlegging til fagopplæring ikke uten problemer</a:t>
            </a:r>
            <a:r>
              <a:rPr lang="nb-NO" sz="2400" dirty="0"/>
              <a:t/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Nedleggelsen av hjelpepleierutdanningen var en konsekvens av fagforeningspolitikk</a:t>
            </a:r>
          </a:p>
          <a:p>
            <a:endParaRPr lang="nb-NO" dirty="0"/>
          </a:p>
          <a:p>
            <a:r>
              <a:rPr lang="nb-NO" dirty="0" smtClean="0"/>
              <a:t>Staten ga det sin støtte, fordi det passet hovedmodellen</a:t>
            </a:r>
          </a:p>
          <a:p>
            <a:endParaRPr lang="nb-NO" dirty="0"/>
          </a:p>
          <a:p>
            <a:r>
              <a:rPr lang="nb-NO" dirty="0" smtClean="0"/>
              <a:t>En skolebasert utdanning med langt større gjennomføring enn den nye fagopplæringen forsvant  med hjelpepleierutdanningen</a:t>
            </a:r>
          </a:p>
          <a:p>
            <a:endParaRPr lang="nb-NO" dirty="0"/>
          </a:p>
          <a:p>
            <a:r>
              <a:rPr lang="nb-NO" dirty="0" smtClean="0"/>
              <a:t>Samtidig forsvant også voksenopplæringen </a:t>
            </a:r>
          </a:p>
          <a:p>
            <a:endParaRPr lang="nb-NO" dirty="0"/>
          </a:p>
          <a:p>
            <a:r>
              <a:rPr lang="nb-NO" dirty="0" smtClean="0"/>
              <a:t>Erstattet med krav om fem års heltidspraksis som ufaglært i kommuner som ikke skal ansette ufaglærte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D0F6-59E0-494F-950F-1C4B5CB758E6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4" y="5661248"/>
            <a:ext cx="629966" cy="29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4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Ufaglærte: de spedalske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Kampen mot de ufaglærte føres ofte uten nåde, ikke minst i deler av offentlig sektor som er dominert av profesjoner</a:t>
            </a:r>
          </a:p>
          <a:p>
            <a:endParaRPr lang="nb-NO" dirty="0"/>
          </a:p>
          <a:p>
            <a:r>
              <a:rPr lang="nb-NO" dirty="0" smtClean="0"/>
              <a:t>Et begrep som dekker over mange ulike tradisjoner</a:t>
            </a:r>
          </a:p>
          <a:p>
            <a:endParaRPr lang="nb-NO" dirty="0"/>
          </a:p>
          <a:p>
            <a:r>
              <a:rPr lang="nb-NO" dirty="0" smtClean="0"/>
              <a:t>I pleie og omsorg og i barnehagene har de ufaglærte tradisjonelt vært den viktigste arbeidstakergruppa</a:t>
            </a:r>
          </a:p>
          <a:p>
            <a:endParaRPr lang="nb-NO" dirty="0"/>
          </a:p>
          <a:p>
            <a:r>
              <a:rPr lang="nb-NO" dirty="0" smtClean="0"/>
              <a:t>Grunnlaget for rekrutteringen til den faglærte kategorien</a:t>
            </a:r>
          </a:p>
          <a:p>
            <a:endParaRPr lang="nb-NO" dirty="0"/>
          </a:p>
          <a:p>
            <a:r>
              <a:rPr lang="nb-NO" dirty="0" smtClean="0"/>
              <a:t>Hvor skal denne rekrutteringen komme fra uten ufaglærte?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9D31B-82CC-4837-BF14-1EFC642B58F4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589240"/>
            <a:ext cx="845664" cy="371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5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Utdanningene ikke attraktive for ungdom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Helse og oppvekst er det mest populære yrkesfagprogrammet</a:t>
            </a:r>
          </a:p>
          <a:p>
            <a:endParaRPr lang="nb-NO" dirty="0"/>
          </a:p>
          <a:p>
            <a:r>
              <a:rPr lang="nb-NO" dirty="0" smtClean="0"/>
              <a:t>Men elevene vender i stor grad bort fra lærefagene</a:t>
            </a:r>
          </a:p>
          <a:p>
            <a:endParaRPr lang="nb-NO" dirty="0"/>
          </a:p>
          <a:p>
            <a:r>
              <a:rPr lang="nb-NO" dirty="0" smtClean="0"/>
              <a:t>Ser at høyere utdanning er det som skal til for å få stillinger å leve av, faglig interessante oppgaver og karrieremuligheter</a:t>
            </a:r>
          </a:p>
          <a:p>
            <a:endParaRPr lang="nb-NO" dirty="0"/>
          </a:p>
          <a:p>
            <a:r>
              <a:rPr lang="nb-NO" dirty="0" smtClean="0"/>
              <a:t>Fagopplæring anerkjennes ikke av profesjonene som grunnlag for Y-veien, slik man gjør i andre sektorer</a:t>
            </a:r>
          </a:p>
          <a:p>
            <a:endParaRPr lang="nb-NO" dirty="0"/>
          </a:p>
          <a:p>
            <a:endParaRPr lang="nb-NO" dirty="0"/>
          </a:p>
          <a:p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FDB0-739D-46B4-B432-8198A77ACC5B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067062"/>
            <a:ext cx="773656" cy="39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0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Barnehagene viser et mer variert bilde 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Hadde ingen utdanning under høyskolenivået i 1994</a:t>
            </a:r>
          </a:p>
          <a:p>
            <a:endParaRPr lang="nb-NO" dirty="0"/>
          </a:p>
          <a:p>
            <a:r>
              <a:rPr lang="nb-NO" dirty="0" smtClean="0"/>
              <a:t>En gradvis økning i andelen faglærte og færre ufaglærte</a:t>
            </a:r>
          </a:p>
          <a:p>
            <a:endParaRPr lang="nb-NO" dirty="0"/>
          </a:p>
          <a:p>
            <a:r>
              <a:rPr lang="nb-NO" dirty="0" smtClean="0"/>
              <a:t>Assistenter med og uten utdanning</a:t>
            </a:r>
          </a:p>
          <a:p>
            <a:endParaRPr lang="nb-NO" dirty="0"/>
          </a:p>
          <a:p>
            <a:r>
              <a:rPr lang="nb-NO" dirty="0" smtClean="0"/>
              <a:t>Både ungdom og assistenter med lang ansiennitet tar fagbrev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57597"/>
            <a:ext cx="792088" cy="40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79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Hvordan få ned andelen ufaglærte i pleie og omsorg?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Ungdomsrekrutteringen til helsearbeiderfaget langt under behovet</a:t>
            </a:r>
          </a:p>
          <a:p>
            <a:endParaRPr lang="nb-NO" dirty="0"/>
          </a:p>
          <a:p>
            <a:r>
              <a:rPr lang="nb-NO" dirty="0" smtClean="0"/>
              <a:t>Vil </a:t>
            </a:r>
            <a:r>
              <a:rPr lang="nb-NO" dirty="0"/>
              <a:t>mangle 57 000 helsefagarbeidere i </a:t>
            </a:r>
            <a:r>
              <a:rPr lang="nb-NO" dirty="0" smtClean="0"/>
              <a:t>2035 (SSB)</a:t>
            </a:r>
            <a:endParaRPr lang="nb-NO" dirty="0"/>
          </a:p>
          <a:p>
            <a:endParaRPr lang="nb-NO" dirty="0"/>
          </a:p>
          <a:p>
            <a:r>
              <a:rPr lang="nb-NO" dirty="0"/>
              <a:t>Det forutsetter en årlig rekruttering på </a:t>
            </a:r>
            <a:r>
              <a:rPr lang="nb-NO" dirty="0" smtClean="0"/>
              <a:t>3600, noe den ikke er</a:t>
            </a:r>
          </a:p>
          <a:p>
            <a:endParaRPr lang="nb-NO" dirty="0"/>
          </a:p>
          <a:p>
            <a:r>
              <a:rPr lang="nb-NO" dirty="0"/>
              <a:t>Vil mangle </a:t>
            </a:r>
            <a:r>
              <a:rPr lang="nb-NO" dirty="0" smtClean="0"/>
              <a:t>også 27 </a:t>
            </a:r>
            <a:r>
              <a:rPr lang="nb-NO" dirty="0"/>
              <a:t>000 sykepleiere i 2035 (SSB)</a:t>
            </a:r>
          </a:p>
          <a:p>
            <a:endParaRPr lang="nb-NO" dirty="0" smtClean="0"/>
          </a:p>
          <a:p>
            <a:r>
              <a:rPr lang="nb-NO" dirty="0" smtClean="0"/>
              <a:t>Kan ikke dekke helsefagarbeidernes område med sykepleiere 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10D-73AE-4AA9-944E-158C829A662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4993094"/>
            <a:ext cx="740085" cy="38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3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Kommuneperspektivet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Ser </a:t>
            </a:r>
            <a:r>
              <a:rPr lang="nb-NO" dirty="0"/>
              <a:t>ikke at det totalt sett er for lav utdanningskapasitet både når det gjelder sykepleiere og </a:t>
            </a:r>
            <a:r>
              <a:rPr lang="nb-NO" dirty="0" smtClean="0"/>
              <a:t>helsefagarbeidere</a:t>
            </a:r>
          </a:p>
          <a:p>
            <a:endParaRPr lang="nb-NO" dirty="0"/>
          </a:p>
          <a:p>
            <a:r>
              <a:rPr lang="nb-NO" dirty="0" smtClean="0"/>
              <a:t>Konkurrerer om tilgjengelige sykepleiere</a:t>
            </a:r>
          </a:p>
          <a:p>
            <a:endParaRPr lang="nb-NO" dirty="0"/>
          </a:p>
          <a:p>
            <a:r>
              <a:rPr lang="nb-NO" dirty="0"/>
              <a:t>S</a:t>
            </a:r>
            <a:r>
              <a:rPr lang="nb-NO" dirty="0" smtClean="0"/>
              <a:t>tore stillinger for å rekruttere sykepleiere, betyr gjerne små deltidsstillinger i den andre enden</a:t>
            </a:r>
            <a:endParaRPr lang="nb-NO" dirty="0"/>
          </a:p>
          <a:p>
            <a:endParaRPr lang="nb-NO" dirty="0"/>
          </a:p>
          <a:p>
            <a:r>
              <a:rPr lang="nb-NO" dirty="0" smtClean="0"/>
              <a:t>Opplever ikke mangel </a:t>
            </a:r>
            <a:r>
              <a:rPr lang="nb-NO" dirty="0"/>
              <a:t>på helsefagarbeidere</a:t>
            </a:r>
          </a:p>
          <a:p>
            <a:endParaRPr lang="nb-NO" dirty="0"/>
          </a:p>
          <a:p>
            <a:r>
              <a:rPr lang="nb-NO" dirty="0"/>
              <a:t>Foreløpig </a:t>
            </a:r>
            <a:r>
              <a:rPr lang="nb-NO" dirty="0" smtClean="0"/>
              <a:t>tilstrekkelig med </a:t>
            </a:r>
            <a:r>
              <a:rPr lang="nb-NO" dirty="0"/>
              <a:t>undersysselsatte helsefagarbeidere og utenlandske sykepleiere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724933"/>
            <a:ext cx="917998" cy="4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5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Flyktningene tar av for eldrebølgen?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Et sentralt argument for Reform 94 sin ensidige ungdomsfokus var at voksne uten utdanning var et reservoar som gikk tomt</a:t>
            </a:r>
          </a:p>
          <a:p>
            <a:endParaRPr lang="nb-NO" dirty="0"/>
          </a:p>
          <a:p>
            <a:r>
              <a:rPr lang="nb-NO" dirty="0"/>
              <a:t>F</a:t>
            </a:r>
            <a:r>
              <a:rPr lang="nb-NO" dirty="0" smtClean="0"/>
              <a:t>orutsetter at man har ungdomsutdanninger som er attraktive og som lykkes med å få ungdom gjennom </a:t>
            </a:r>
          </a:p>
          <a:p>
            <a:endParaRPr lang="nb-NO" dirty="0"/>
          </a:p>
          <a:p>
            <a:r>
              <a:rPr lang="nb-NO" dirty="0" smtClean="0"/>
              <a:t>Voksenrekruttering har ulike årsaker, men en er at man ikke lykkes i å utdanne ungdom</a:t>
            </a:r>
          </a:p>
          <a:p>
            <a:endParaRPr lang="nb-NO" dirty="0"/>
          </a:p>
          <a:p>
            <a:r>
              <a:rPr lang="nb-NO" dirty="0" smtClean="0"/>
              <a:t>Nå er innvandrerne «de voksne»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Behov for et godt voksenopplæringstilbud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6478-63B4-4A15-9C53-DD674A92F23C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4" y="5724933"/>
            <a:ext cx="917998" cy="4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2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/>
              <a:t>Mellom statlig utdanningspolitikk og profesjonspolitikk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Fagopplæring forutsetter: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1800" dirty="0"/>
              <a:t>Ungdomsrekruttering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1800" dirty="0"/>
              <a:t>Heltid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1800" dirty="0"/>
              <a:t>At virksomhetene kollektivt enes om å rekruttere på denne måten</a:t>
            </a:r>
          </a:p>
          <a:p>
            <a:endParaRPr lang="nb-NO" dirty="0"/>
          </a:p>
          <a:p>
            <a:r>
              <a:rPr lang="nb-NO" dirty="0" smtClean="0"/>
              <a:t>Ikke veldig attraktivt for ungdom. Verken stillinger å leve av, avansementsmuligheter eller grunnlag for Y-vei</a:t>
            </a:r>
          </a:p>
          <a:p>
            <a:endParaRPr lang="nb-NO" dirty="0"/>
          </a:p>
          <a:p>
            <a:r>
              <a:rPr lang="nb-NO" dirty="0" smtClean="0"/>
              <a:t>Kan en løse noe ved å vende tilbake til skolebasert utdanning?</a:t>
            </a:r>
          </a:p>
          <a:p>
            <a:endParaRPr lang="nb-NO" dirty="0"/>
          </a:p>
          <a:p>
            <a:r>
              <a:rPr lang="nb-NO" dirty="0"/>
              <a:t>B</a:t>
            </a:r>
            <a:r>
              <a:rPr lang="nb-NO" dirty="0" smtClean="0"/>
              <a:t>asere seg på at arbeidskraftimport løser utfordringene?</a:t>
            </a:r>
          </a:p>
          <a:p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88F0-6B24-45CD-B059-71D777C48CE6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87" y="5724933"/>
            <a:ext cx="917998" cy="47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3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Metoder og data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Kvantitative analyser basert på data over sysselsettingsforhold i kommunal sektor hentet fra PAI</a:t>
            </a:r>
          </a:p>
          <a:p>
            <a:endParaRPr lang="nb-NO" dirty="0"/>
          </a:p>
          <a:p>
            <a:r>
              <a:rPr lang="nb-NO" dirty="0" smtClean="0"/>
              <a:t>Data fra SSB om sysselsetting, utdanningsnivå og innvandring</a:t>
            </a:r>
          </a:p>
          <a:p>
            <a:endParaRPr lang="nb-NO" dirty="0"/>
          </a:p>
          <a:p>
            <a:r>
              <a:rPr lang="nb-NO" dirty="0" smtClean="0"/>
              <a:t>Casestudier av 4 ulike kommuner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3" y="5858024"/>
            <a:ext cx="624861" cy="32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99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3 prosjekter </a:t>
            </a:r>
            <a:r>
              <a:rPr lang="nb-NO" sz="2400" dirty="0"/>
              <a:t>på 3 år om </a:t>
            </a:r>
            <a:r>
              <a:rPr lang="nb-NO" sz="2400" dirty="0" smtClean="0"/>
              <a:t>fagopplæring i helse og oppvekst</a:t>
            </a:r>
            <a:endParaRPr lang="nb-NO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i="1" dirty="0" smtClean="0"/>
          </a:p>
          <a:p>
            <a:r>
              <a:rPr lang="nb-NO" i="1" dirty="0" smtClean="0"/>
              <a:t>Å bli helsefagarbeider (2013) </a:t>
            </a:r>
          </a:p>
          <a:p>
            <a:pPr marL="0" indent="0">
              <a:buNone/>
            </a:pPr>
            <a:r>
              <a:rPr lang="nb-NO" sz="1800" dirty="0" smtClean="0"/>
              <a:t>- </a:t>
            </a:r>
            <a:r>
              <a:rPr lang="nb-NO" sz="1600" dirty="0" smtClean="0"/>
              <a:t>Om elevenes og lærlingenes vei inn i (eller ut av?) arbeid som helsefagarbeidere</a:t>
            </a:r>
          </a:p>
          <a:p>
            <a:endParaRPr lang="nb-NO" dirty="0"/>
          </a:p>
          <a:p>
            <a:r>
              <a:rPr lang="nb-NO" i="1" dirty="0" smtClean="0"/>
              <a:t>Hvorfor blir lærlingordningen i kommunesektoren annerledes enn i privat sektor? (2014)</a:t>
            </a:r>
          </a:p>
          <a:p>
            <a:pPr marL="0" indent="0">
              <a:buNone/>
            </a:pPr>
            <a:r>
              <a:rPr lang="nb-NO" sz="1800" i="1" dirty="0" smtClean="0"/>
              <a:t>- </a:t>
            </a:r>
            <a:r>
              <a:rPr lang="nb-NO" sz="1600" i="1" dirty="0" smtClean="0"/>
              <a:t>Om </a:t>
            </a:r>
            <a:r>
              <a:rPr lang="nb-NO" sz="1600" dirty="0" smtClean="0"/>
              <a:t>kommunens rasjonale for å ta inn lærlinger</a:t>
            </a:r>
          </a:p>
          <a:p>
            <a:endParaRPr lang="nb-NO" sz="1800" dirty="0"/>
          </a:p>
          <a:p>
            <a:endParaRPr lang="nb-NO" sz="1800" dirty="0" smtClean="0"/>
          </a:p>
          <a:p>
            <a:r>
              <a:rPr lang="nb-NO" i="1" dirty="0" smtClean="0"/>
              <a:t>Hva påvirker andelen ufaglærte i barnehager og pleie og omsorg? (2015). </a:t>
            </a:r>
          </a:p>
          <a:p>
            <a:pPr marL="0" indent="0">
              <a:buNone/>
            </a:pPr>
            <a:r>
              <a:rPr lang="nb-NO" sz="1800" dirty="0" smtClean="0"/>
              <a:t>- </a:t>
            </a:r>
            <a:r>
              <a:rPr lang="nb-NO" sz="1600" dirty="0" smtClean="0"/>
              <a:t>Om hvorfor det fortsatt er en betydelig andel ufaglærte i kommunene</a:t>
            </a:r>
          </a:p>
          <a:p>
            <a:pPr marL="0" indent="0">
              <a:buNone/>
            </a:pPr>
            <a:endParaRPr lang="nb-NO" sz="1800" dirty="0"/>
          </a:p>
          <a:p>
            <a:endParaRPr lang="nb-NO" sz="1800" dirty="0" smtClean="0"/>
          </a:p>
          <a:p>
            <a:endParaRPr lang="nb-NO" sz="1800" dirty="0" smtClean="0"/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endParaRPr lang="nb-NO" sz="1800" dirty="0" smtClean="0"/>
          </a:p>
          <a:p>
            <a:pPr>
              <a:buFontTx/>
              <a:buChar char="-"/>
            </a:pPr>
            <a:endParaRPr lang="nb-NO" sz="1800" dirty="0"/>
          </a:p>
          <a:p>
            <a:pPr marL="0" indent="0">
              <a:buNone/>
            </a:pPr>
            <a:endParaRPr lang="nb-NO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A60-6887-4916-AF9E-19D004F851EB}" type="datetime1">
              <a:rPr lang="nb-NO" smtClean="0"/>
              <a:t>19.11.2015</a:t>
            </a:fld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9" y="5873038"/>
            <a:ext cx="629641" cy="32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39741" cy="369332"/>
          </a:xfrm>
        </p:spPr>
        <p:txBody>
          <a:bodyPr/>
          <a:lstStyle/>
          <a:p>
            <a:r>
              <a:rPr lang="nb-NO" sz="2400" dirty="0" smtClean="0"/>
              <a:t>Sysselsatte og årsverk kommunal sektor</a:t>
            </a:r>
            <a:endParaRPr lang="nb-NO" sz="2400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780588"/>
              </p:ext>
            </p:extLst>
          </p:nvPr>
        </p:nvGraphicFramePr>
        <p:xfrm>
          <a:off x="1088708" y="2420891"/>
          <a:ext cx="6291604" cy="254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1332"/>
                <a:gridCol w="1398534"/>
                <a:gridCol w="1210434"/>
                <a:gridCol w="1311304"/>
              </a:tblGrid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>
                          <a:effectLst/>
                        </a:rPr>
                        <a:t>År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900">
                          <a:effectLst/>
                        </a:rPr>
                        <a:t>Stillinger</a:t>
                      </a:r>
                      <a:endParaRPr lang="nb-N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900">
                          <a:effectLst/>
                        </a:rPr>
                        <a:t>Sysselsatte</a:t>
                      </a:r>
                      <a:endParaRPr lang="nb-N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900" dirty="0">
                          <a:effectLst/>
                        </a:rPr>
                        <a:t>Årsverk</a:t>
                      </a:r>
                      <a:endParaRPr lang="nb-N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2008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404 735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369 777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289 805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2009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420 391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382 711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298 543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2010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427 191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388 332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301 852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2011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436 542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397 208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307 954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2012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452 651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409 688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316 514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3294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2013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462 258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417 069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322 324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87" y="5932022"/>
            <a:ext cx="531007" cy="27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8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Sysselsatte og årsverk helsevern og sosial omsorg</a:t>
            </a:r>
            <a:endParaRPr lang="nb-NO" sz="2400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327744"/>
              </p:ext>
            </p:extLst>
          </p:nvPr>
        </p:nvGraphicFramePr>
        <p:xfrm>
          <a:off x="827584" y="1844823"/>
          <a:ext cx="6264696" cy="2381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280"/>
                <a:gridCol w="1484080"/>
                <a:gridCol w="1440160"/>
                <a:gridCol w="1584176"/>
              </a:tblGrid>
              <a:tr h="507769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År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Stillinger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Sysselsatte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Årsverk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2206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2008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224 274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213 428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151 366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2206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2009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237 372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225 049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158 514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2206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2010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244 487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231 774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162 289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2206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2011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252 805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239 545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167 497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2206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2012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262 421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247 721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172 771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2206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2013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266 701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251 380</a:t>
                      </a:r>
                      <a:endParaRPr lang="nb-NO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175 544</a:t>
                      </a:r>
                      <a:endParaRPr lang="nb-NO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918346"/>
            <a:ext cx="557632" cy="28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2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Sysselsatte sykepleiere: Utviklingen 2008-2014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961062"/>
            <a:ext cx="594680" cy="305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02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smtClean="0"/>
              <a:t>Sysselsatte helsefagarbeidere mm: Utviklingen 2008-2014</a:t>
            </a:r>
            <a:endParaRPr lang="nb-NO" sz="20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00" y="5910403"/>
            <a:ext cx="557632" cy="28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2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Stillingsstruktur i barnehagene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CBA-B0E0-49E0-AF58-61AB55BACF50}" type="datetime1">
              <a:rPr lang="nb-NO" smtClean="0"/>
              <a:t>19.11.2015</a:t>
            </a:fld>
            <a:endParaRPr lang="nb-NO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13942"/>
              </p:ext>
            </p:extLst>
          </p:nvPr>
        </p:nvGraphicFramePr>
        <p:xfrm>
          <a:off x="1043608" y="1484784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13" y="6002066"/>
            <a:ext cx="475895" cy="244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0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FU_ppt_NO">
  <a:themeElements>
    <a:clrScheme name="NIFU">
      <a:dk1>
        <a:sysClr val="windowText" lastClr="000000"/>
      </a:dk1>
      <a:lt1>
        <a:sysClr val="window" lastClr="FFFFFF"/>
      </a:lt1>
      <a:dk2>
        <a:srgbClr val="404040"/>
      </a:dk2>
      <a:lt2>
        <a:srgbClr val="E4E8EB"/>
      </a:lt2>
      <a:accent1>
        <a:srgbClr val="2D8E9F"/>
      </a:accent1>
      <a:accent2>
        <a:srgbClr val="C84957"/>
      </a:accent2>
      <a:accent3>
        <a:srgbClr val="000000"/>
      </a:accent3>
      <a:accent4>
        <a:srgbClr val="404040"/>
      </a:accent4>
      <a:accent5>
        <a:srgbClr val="878D91"/>
      </a:accent5>
      <a:accent6>
        <a:srgbClr val="E4E8EB"/>
      </a:accent6>
      <a:hlink>
        <a:srgbClr val="C84957"/>
      </a:hlink>
      <a:folHlink>
        <a:srgbClr val="2D8E9F"/>
      </a:folHlink>
    </a:clrScheme>
    <a:fontScheme name="NIF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69F2A43F325C14499759A86AAB7324AA" ma:contentTypeVersion="0" ma:contentTypeDescription="" ma:contentTypeScope="" ma:versionID="ac1ab0199873e64e3b86f6de56dd88a6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DMFW2D44QQMK-1217456792-4</_dlc_DocId>
    <_dlc_DocIdUrl xmlns="a0c403bc-df03-43c8-915b-d2d6e5c89d57">
      <Url>http://fou.ks.no/prosjekter/144010/_layouts/15/DocIdRedir.aspx?ID=DMFW2D44QQMK-1217456792-4</Url>
      <Description>DMFW2D44QQMK-1217456792-4</Description>
    </_dlc_DocIdUrl>
  </documentManagement>
</p:properties>
</file>

<file path=customXml/itemProps1.xml><?xml version="1.0" encoding="utf-8"?>
<ds:datastoreItem xmlns:ds="http://schemas.openxmlformats.org/officeDocument/2006/customXml" ds:itemID="{FACA7E10-FFA2-4498-BA78-F2EBDD80C8D4}"/>
</file>

<file path=customXml/itemProps2.xml><?xml version="1.0" encoding="utf-8"?>
<ds:datastoreItem xmlns:ds="http://schemas.openxmlformats.org/officeDocument/2006/customXml" ds:itemID="{82C9128C-64E6-4A58-A5E7-6542B9A14A90}"/>
</file>

<file path=customXml/itemProps3.xml><?xml version="1.0" encoding="utf-8"?>
<ds:datastoreItem xmlns:ds="http://schemas.openxmlformats.org/officeDocument/2006/customXml" ds:itemID="{53F581A2-64D1-4F80-962B-2C9B6A2D01E3}"/>
</file>

<file path=customXml/itemProps4.xml><?xml version="1.0" encoding="utf-8"?>
<ds:datastoreItem xmlns:ds="http://schemas.openxmlformats.org/officeDocument/2006/customXml" ds:itemID="{5093E8BF-B13E-4D7B-ACBA-C9A72F48780D}"/>
</file>

<file path=docProps/app.xml><?xml version="1.0" encoding="utf-8"?>
<Properties xmlns="http://schemas.openxmlformats.org/officeDocument/2006/extended-properties" xmlns:vt="http://schemas.openxmlformats.org/officeDocument/2006/docPropsVTypes">
  <Template>NIFU_ppt_NO</Template>
  <TotalTime>452</TotalTime>
  <Words>1275</Words>
  <Application>Microsoft Office PowerPoint</Application>
  <PresentationFormat>Skjermfremvisning (4:3)</PresentationFormat>
  <Paragraphs>286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28</vt:i4>
      </vt:variant>
    </vt:vector>
  </HeadingPairs>
  <TitlesOfParts>
    <vt:vector size="29" baseType="lpstr">
      <vt:lpstr>NIFU_ppt_NO</vt:lpstr>
      <vt:lpstr>Hva påvirker andelen ufaglærte i barnehager og pleie og omsorg?</vt:lpstr>
      <vt:lpstr>Prosjektets problemstillinger</vt:lpstr>
      <vt:lpstr>Metoder og data</vt:lpstr>
      <vt:lpstr>3 prosjekter på 3 år om fagopplæring i helse og oppvekst</vt:lpstr>
      <vt:lpstr>Sysselsatte og årsverk kommunal sektor</vt:lpstr>
      <vt:lpstr>Sysselsatte og årsverk helsevern og sosial omsorg</vt:lpstr>
      <vt:lpstr>Sysselsatte sykepleiere: Utviklingen 2008-2014</vt:lpstr>
      <vt:lpstr>Sysselsatte helsefagarbeidere mm: Utviklingen 2008-2014</vt:lpstr>
      <vt:lpstr>Stillingsstruktur i barnehagene</vt:lpstr>
      <vt:lpstr>Stillingsstruktur pleie og omsorg</vt:lpstr>
      <vt:lpstr>Hva viste de kvantitative analysene?</vt:lpstr>
      <vt:lpstr>Politikk gjør en forskjell</vt:lpstr>
      <vt:lpstr>Kommunenes perspektiv og vurderinger</vt:lpstr>
      <vt:lpstr>Reform 94 fikk stor betydning for kommunene</vt:lpstr>
      <vt:lpstr>Kommunenes ulike roller</vt:lpstr>
      <vt:lpstr>Ulike logikker kolliderer</vt:lpstr>
      <vt:lpstr>Lærlingordningen i kommunesektoren annerledes</vt:lpstr>
      <vt:lpstr>På utsiden av stillingsstrukturen</vt:lpstr>
      <vt:lpstr>Det var noen der fra før av</vt:lpstr>
      <vt:lpstr>Omlegging til fagopplæring ikke uten problemer </vt:lpstr>
      <vt:lpstr>Ufaglærte: de spedalske</vt:lpstr>
      <vt:lpstr>Utdanningene ikke attraktive for ungdom</vt:lpstr>
      <vt:lpstr>Barnehagene viser et mer variert bilde </vt:lpstr>
      <vt:lpstr>Hvordan få ned andelen ufaglærte i pleie og omsorg?</vt:lpstr>
      <vt:lpstr>Kommuneperspektivet</vt:lpstr>
      <vt:lpstr>Flyktningene tar av for eldrebølgen?</vt:lpstr>
      <vt:lpstr>Mellom statlig utdanningspolitikk og profesjonspolitikk 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Claes Lampi</dc:creator>
  <dc:description>Dev by addpoint.no</dc:description>
  <cp:lastModifiedBy>Ellen Dehli</cp:lastModifiedBy>
  <cp:revision>42</cp:revision>
  <dcterms:created xsi:type="dcterms:W3CDTF">2012-05-07T08:22:32Z</dcterms:created>
  <dcterms:modified xsi:type="dcterms:W3CDTF">2015-11-19T09:40:23Z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  <property fmtid="{D5CDD505-2E9C-101B-9397-08002B2CF9AE}" pid="3" name="ContentTypeId">
    <vt:lpwstr>0x010100C466DCB15B7C4D46B76A8E26AA95A5200069F2A43F325C14499759A86AAB7324AA</vt:lpwstr>
  </property>
  <property fmtid="{D5CDD505-2E9C-101B-9397-08002B2CF9AE}" pid="4" name="_dlc_DocIdItemGuid">
    <vt:lpwstr>eb1567b2-4179-4355-877c-10a155a07333</vt:lpwstr>
  </property>
  <property fmtid="{D5CDD505-2E9C-101B-9397-08002B2CF9AE}" pid="5" name="Dokumentkategori">
    <vt:lpwstr/>
  </property>
</Properties>
</file>