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8D2A-B3DC-481C-A8AF-B8579601FA04}" type="datetimeFigureOut">
              <a:rPr lang="nb-NO" smtClean="0"/>
              <a:pPr/>
              <a:t>04.10.2011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DE71-02E6-4740-9D24-09F2614670B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512168"/>
          </a:xfrm>
        </p:spPr>
        <p:txBody>
          <a:bodyPr/>
          <a:lstStyle/>
          <a:p>
            <a:r>
              <a:rPr lang="nb-NO" dirty="0" smtClean="0"/>
              <a:t>Kollektivtransport og kostnader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368152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Tre alternative modeller for </a:t>
            </a:r>
            <a:r>
              <a:rPr lang="nb-NO" dirty="0" smtClean="0">
                <a:solidFill>
                  <a:schemeClr val="tx1"/>
                </a:solidFill>
              </a:rPr>
              <a:t>finansiering </a:t>
            </a:r>
            <a:r>
              <a:rPr lang="nb-NO" dirty="0" smtClean="0">
                <a:solidFill>
                  <a:schemeClr val="tx1"/>
                </a:solidFill>
              </a:rPr>
              <a:t>av </a:t>
            </a:r>
            <a:r>
              <a:rPr lang="nb-NO" dirty="0" smtClean="0">
                <a:solidFill>
                  <a:schemeClr val="tx1"/>
                </a:solidFill>
              </a:rPr>
              <a:t>kollektivtransporten</a:t>
            </a:r>
          </a:p>
          <a:p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100" dirty="0" smtClean="0">
                <a:solidFill>
                  <a:schemeClr val="tx1"/>
                </a:solidFill>
              </a:rPr>
              <a:t>Presentasjon av TØI-rapport 1176/2011</a:t>
            </a:r>
            <a:endParaRPr lang="nb-NO" sz="21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jo\AppData\Local\Microsoft\Windows\Temporary Internet Files\Content.Outlook\3BTLDI2T\FOU-rapport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30" y="5085188"/>
            <a:ext cx="1420843" cy="729771"/>
          </a:xfrm>
          <a:prstGeom prst="rect">
            <a:avLst/>
          </a:prstGeom>
          <a:noFill/>
        </p:spPr>
      </p:pic>
      <p:pic>
        <p:nvPicPr>
          <p:cNvPr id="5" name="Bilde 4" descr="brev-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5" y="5373218"/>
            <a:ext cx="3068093" cy="34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800" dirty="0" smtClean="0"/>
              <a:t>Dagens </a:t>
            </a:r>
            <a:r>
              <a:rPr lang="nb-NO" sz="2800" dirty="0"/>
              <a:t>finansieringsnivå </a:t>
            </a:r>
            <a:r>
              <a:rPr lang="nb-NO" sz="2800" dirty="0" smtClean="0"/>
              <a:t>er utilstrekkelig hvis målene for kollektivtransporten skal nås </a:t>
            </a:r>
          </a:p>
          <a:p>
            <a:pPr>
              <a:buFont typeface="Wingdings" pitchFamily="2" charset="2"/>
              <a:buChar char="Ø"/>
            </a:pPr>
            <a:r>
              <a:rPr lang="nb-NO" sz="2800" dirty="0" smtClean="0"/>
              <a:t>Usikkert hvorvidt dagens </a:t>
            </a:r>
            <a:r>
              <a:rPr lang="nb-NO" sz="2800" dirty="0"/>
              <a:t>ordning legger opp til at </a:t>
            </a:r>
            <a:endParaRPr lang="nb-NO" sz="2800" dirty="0" smtClean="0"/>
          </a:p>
          <a:p>
            <a:pPr lvl="1">
              <a:buFont typeface="Courier New" pitchFamily="49" charset="0"/>
              <a:buChar char="o"/>
            </a:pPr>
            <a:r>
              <a:rPr lang="nb-NO" sz="2400" dirty="0" smtClean="0"/>
              <a:t>de </a:t>
            </a:r>
            <a:r>
              <a:rPr lang="nb-NO" sz="2400" dirty="0"/>
              <a:t>gode prosjektene blir </a:t>
            </a:r>
            <a:r>
              <a:rPr lang="nb-NO" sz="2400" dirty="0" smtClean="0"/>
              <a:t>valgt</a:t>
            </a:r>
          </a:p>
          <a:p>
            <a:pPr lvl="1">
              <a:buFont typeface="Courier New" pitchFamily="49" charset="0"/>
              <a:buChar char="o"/>
            </a:pPr>
            <a:r>
              <a:rPr lang="nb-NO" sz="2400" dirty="0" smtClean="0"/>
              <a:t>om </a:t>
            </a:r>
            <a:r>
              <a:rPr lang="nb-NO" sz="2400" dirty="0"/>
              <a:t>byene får midler etter </a:t>
            </a:r>
            <a:r>
              <a:rPr lang="nb-NO" sz="2400" dirty="0" smtClean="0"/>
              <a:t>behov </a:t>
            </a:r>
          </a:p>
          <a:p>
            <a:pPr>
              <a:buFont typeface="Wingdings" pitchFamily="2" charset="2"/>
              <a:buChar char="Ø"/>
            </a:pPr>
            <a:r>
              <a:rPr lang="nb-NO" sz="2800" dirty="0" smtClean="0"/>
              <a:t>Ansvarsdelingen mellom forvaltningsnivåene påvirker utformingen av kollektivtransporten</a:t>
            </a:r>
          </a:p>
          <a:p>
            <a:pPr>
              <a:buFont typeface="Wingdings" pitchFamily="2" charset="2"/>
              <a:buChar char="Ø"/>
            </a:pPr>
            <a:r>
              <a:rPr lang="nb-NO" sz="2800" dirty="0" smtClean="0"/>
              <a:t>Ulike byer har ulike utfordringer</a:t>
            </a:r>
          </a:p>
          <a:p>
            <a:pPr>
              <a:buFont typeface="Wingdings" pitchFamily="2" charset="2"/>
              <a:buChar char="Ø"/>
            </a:pPr>
            <a:endParaRPr lang="nb-NO" dirty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Internasjonale erfaringer: alternative finansieringsformer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Hvordan virker alternative finansieringsformer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Finansieringsmekanismer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Driftsformer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Politiske </a:t>
            </a:r>
            <a:r>
              <a:rPr lang="nb-NO" dirty="0"/>
              <a:t>mekanismer </a:t>
            </a:r>
            <a:endParaRPr lang="nb-NO" dirty="0" smtClean="0"/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Studie av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Tilskuddsordninger </a:t>
            </a:r>
            <a:r>
              <a:rPr lang="nb-NO" dirty="0"/>
              <a:t>til drift og </a:t>
            </a:r>
            <a:r>
              <a:rPr lang="nb-NO" dirty="0" smtClean="0"/>
              <a:t>investering, blant </a:t>
            </a:r>
            <a:r>
              <a:rPr lang="nb-NO" dirty="0"/>
              <a:t>annet Huvudmanna-modellene i </a:t>
            </a:r>
            <a:r>
              <a:rPr lang="nb-NO" dirty="0" smtClean="0"/>
              <a:t>Sverige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Låneløsninger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S</a:t>
            </a:r>
            <a:r>
              <a:rPr lang="nb-NO" dirty="0" smtClean="0"/>
              <a:t>katte- </a:t>
            </a:r>
            <a:r>
              <a:rPr lang="nb-NO" dirty="0"/>
              <a:t>og </a:t>
            </a:r>
            <a:r>
              <a:rPr lang="nb-NO" dirty="0" smtClean="0"/>
              <a:t>avgiftsordninger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Eiendomsutvikling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Offentlig-privat samarbeid (OPS)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Overførbarhet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Bruke kunnskap om politikk, administrative ordninger, institusjoner og ideer fra ett politisk system i utviklingen av et annet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Suksessfaktorer og barrierer: Faktor som henholdsvis bidrar til eller hemmer/hindrer at et tiltak/en tiltakspakke blir iverksatt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Institusjonelle, organisatorske, finansielle, strukturelle, politiske og kulturelle faktorer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Ulike </a:t>
            </a:r>
            <a:r>
              <a:rPr lang="nb-NO" dirty="0"/>
              <a:t>typer </a:t>
            </a:r>
            <a:r>
              <a:rPr lang="nb-NO" dirty="0" smtClean="0"/>
              <a:t>finansieringsløsninger kan </a:t>
            </a:r>
            <a:r>
              <a:rPr lang="nb-NO" dirty="0"/>
              <a:t>forvente å møte ulike typer </a:t>
            </a:r>
            <a:r>
              <a:rPr lang="nb-NO" dirty="0" smtClean="0"/>
              <a:t>barrierer 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Kopling </a:t>
            </a:r>
            <a:r>
              <a:rPr lang="nb-NO" dirty="0"/>
              <a:t>mellom type tiltak og finansieringsform gir ulik fordeling av fordeler og ulemper ved en </a:t>
            </a:r>
            <a:r>
              <a:rPr lang="nb-NO" dirty="0" smtClean="0"/>
              <a:t>politikk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Ulike </a:t>
            </a:r>
            <a:r>
              <a:rPr lang="nb-NO" dirty="0"/>
              <a:t>finansieringstiltak har ulike </a:t>
            </a:r>
            <a:r>
              <a:rPr lang="nb-NO" dirty="0" smtClean="0"/>
              <a:t>svakheter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Tiltakspakker kan kombineres på en måte som avhjelper </a:t>
            </a:r>
            <a:r>
              <a:rPr lang="nb-NO" dirty="0"/>
              <a:t>svakhetene ved det enkelte </a:t>
            </a:r>
            <a:r>
              <a:rPr lang="nb-NO" dirty="0" smtClean="0"/>
              <a:t>tiltak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Tre alternative finansieringsmodeller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Supplering av dagens modell på ulike måter 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Forutsetninger for sammensetningen av modellene: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Prinsipper </a:t>
            </a:r>
            <a:r>
              <a:rPr lang="nb-NO" dirty="0"/>
              <a:t>for ansvarsdeling og </a:t>
            </a:r>
            <a:r>
              <a:rPr lang="nb-NO" dirty="0" smtClean="0"/>
              <a:t>prosjektorganisering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Tilbakemeldinger </a:t>
            </a:r>
            <a:r>
              <a:rPr lang="nb-NO" dirty="0"/>
              <a:t>på dagens norske </a:t>
            </a:r>
            <a:r>
              <a:rPr lang="nb-NO" dirty="0" smtClean="0"/>
              <a:t>modell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Internasjonal erfaringsgjennomgang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Betraktninger </a:t>
            </a:r>
            <a:r>
              <a:rPr lang="nb-NO" dirty="0"/>
              <a:t>rundt </a:t>
            </a:r>
            <a:r>
              <a:rPr lang="nb-NO" dirty="0" smtClean="0"/>
              <a:t>overførbarhet: balansere </a:t>
            </a:r>
            <a:r>
              <a:rPr lang="nb-NO" dirty="0"/>
              <a:t>svakheter ved ett tiltak med styrker ved et annet </a:t>
            </a:r>
            <a:r>
              <a:rPr lang="nb-NO" dirty="0" smtClean="0"/>
              <a:t>tiltak</a:t>
            </a:r>
            <a:endParaRPr lang="nb-NO" dirty="0"/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Alle </a:t>
            </a:r>
            <a:r>
              <a:rPr lang="nb-NO" dirty="0"/>
              <a:t>de tre modellene vil gi </a:t>
            </a:r>
            <a:endParaRPr lang="nb-NO" dirty="0" smtClean="0"/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Økt </a:t>
            </a:r>
            <a:r>
              <a:rPr lang="nb-NO" dirty="0"/>
              <a:t>finansiering for </a:t>
            </a:r>
            <a:r>
              <a:rPr lang="nb-NO" dirty="0" smtClean="0"/>
              <a:t>kollektivtransporten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Langsiktig finansiering, som bidrar til tidligere ferdigstillelse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Økt samfunnsøkonomisk effektivitet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Den statlige modellen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Staten får et økt ansvar for å sikre tilstrekkelig og langsiktig finansiering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Ansvaret </a:t>
            </a:r>
            <a:r>
              <a:rPr lang="nb-NO" dirty="0"/>
              <a:t>for å utforme kollektivtransporttilbudet i den enkelte by </a:t>
            </a:r>
            <a:r>
              <a:rPr lang="nb-NO" dirty="0" smtClean="0"/>
              <a:t>ligger fortsatt hos fylkeskommunene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Finansieringsordninger inkludert i </a:t>
            </a:r>
            <a:r>
              <a:rPr lang="nb-NO" dirty="0"/>
              <a:t>den statlige </a:t>
            </a:r>
            <a:r>
              <a:rPr lang="nb-NO" dirty="0" smtClean="0"/>
              <a:t>modellen</a:t>
            </a:r>
            <a:endParaRPr lang="nb-NO" dirty="0"/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Bymidler til fylkeskommunen (fast sum)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Belønningsordningen, utvidet og videreført (variabel sum)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Langsiktig finansiering for store prosjekt etter søknad (etter behov)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Finansieringsordningene ivaretar ulike hensyn, og bør anvendes </a:t>
            </a:r>
            <a:r>
              <a:rPr lang="nb-NO" dirty="0"/>
              <a:t>i </a:t>
            </a:r>
            <a:r>
              <a:rPr lang="nb-NO" dirty="0" smtClean="0"/>
              <a:t>kombinasjon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Sammensetningen </a:t>
            </a:r>
            <a:r>
              <a:rPr lang="nb-NO" dirty="0"/>
              <a:t>av finansieringsordninger </a:t>
            </a:r>
            <a:r>
              <a:rPr lang="nb-NO" dirty="0" smtClean="0"/>
              <a:t>kan </a:t>
            </a:r>
            <a:r>
              <a:rPr lang="nb-NO" dirty="0"/>
              <a:t>bidra til institusjonelle eller juridiske barrierer for </a:t>
            </a:r>
            <a:r>
              <a:rPr lang="nb-NO" dirty="0" smtClean="0"/>
              <a:t>implementeringen 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Den lokale modellen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Lokale </a:t>
            </a:r>
            <a:r>
              <a:rPr lang="nb-NO" dirty="0"/>
              <a:t>myndigheters mulighet til å hente </a:t>
            </a:r>
            <a:r>
              <a:rPr lang="nb-NO" dirty="0" smtClean="0"/>
              <a:t>finansiering styrkes</a:t>
            </a:r>
            <a:endParaRPr lang="nb-NO" dirty="0"/>
          </a:p>
          <a:p>
            <a:pPr>
              <a:buFont typeface="Wingdings" pitchFamily="2" charset="2"/>
              <a:buChar char="Ø"/>
            </a:pPr>
            <a:r>
              <a:rPr lang="nb-NO" dirty="0"/>
              <a:t>Finansiering av kollektivtransporten </a:t>
            </a:r>
            <a:r>
              <a:rPr lang="nb-NO" dirty="0" smtClean="0"/>
              <a:t>blir delt mellom fylkeskommune </a:t>
            </a:r>
            <a:r>
              <a:rPr lang="nb-NO" dirty="0"/>
              <a:t>og kommune i den aktuelle by. </a:t>
            </a:r>
            <a:endParaRPr lang="nb-NO" dirty="0" smtClean="0"/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Finansieringsordninger inkludert </a:t>
            </a:r>
            <a:r>
              <a:rPr lang="nb-NO" dirty="0"/>
              <a:t>i den lokale modellen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Øremerket fylkeskommunal/ kommunal inntektsskatt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Arbeidsgiveravgift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Skatt på arbeidsgiverbetalt parkering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Øremerket drivstoffavgift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Eksploateringsavgifter, altså egne eiendomsavgifter som knyttes til konkrete utbygginger eller prosjekter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Hvilke finansieringsløsninger som benyttes, og nivået på disse, vil bli bestemt i den enkelte by 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Sammensetningen </a:t>
            </a:r>
            <a:r>
              <a:rPr lang="nb-NO" dirty="0"/>
              <a:t>av finansieringsordninger kan bidra til </a:t>
            </a:r>
            <a:r>
              <a:rPr lang="nb-NO" dirty="0" smtClean="0"/>
              <a:t>politiske </a:t>
            </a:r>
            <a:r>
              <a:rPr lang="nb-NO" dirty="0"/>
              <a:t>og kulturelle </a:t>
            </a:r>
            <a:r>
              <a:rPr lang="nb-NO" dirty="0" smtClean="0"/>
              <a:t>implementeringsbarrierer. Kollektivprosjektene </a:t>
            </a:r>
            <a:r>
              <a:rPr lang="nb-NO" dirty="0"/>
              <a:t>finansieringen skal gå til </a:t>
            </a:r>
            <a:r>
              <a:rPr lang="nb-NO" dirty="0" smtClean="0"/>
              <a:t>bør derfor konkretiseres</a:t>
            </a:r>
            <a:r>
              <a:rPr lang="nb-NO" dirty="0"/>
              <a:t>.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</a:t>
            </a:r>
            <a:r>
              <a:rPr lang="nb-NO" dirty="0"/>
              <a:t>P</a:t>
            </a:r>
            <a:r>
              <a:rPr lang="nb-NO" dirty="0" smtClean="0"/>
              <a:t>rosjektmodellen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/>
              <a:t>Økt </a:t>
            </a:r>
            <a:r>
              <a:rPr lang="nb-NO" dirty="0"/>
              <a:t>fokus på organisering og finansiering av </a:t>
            </a:r>
            <a:r>
              <a:rPr lang="nb-NO" dirty="0" smtClean="0"/>
              <a:t>prosjekt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Etablere et </a:t>
            </a:r>
            <a:r>
              <a:rPr lang="nb-NO" dirty="0"/>
              <a:t>institusjonelt apparat som ivaretar </a:t>
            </a:r>
            <a:r>
              <a:rPr lang="nb-NO" dirty="0" smtClean="0"/>
              <a:t>prosjektgjennomføring 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Finansieringsordninger inkludert </a:t>
            </a:r>
            <a:r>
              <a:rPr lang="nb-NO" dirty="0"/>
              <a:t>i prosjektmodellen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Offentlig privat samarbeid (OPS)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Statlig låneordning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Etablering av kompetanseenhet 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/>
              <a:t>Statlig medfinansiering til OPS- prosjekt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Viktige </a:t>
            </a:r>
            <a:r>
              <a:rPr lang="nb-NO" dirty="0"/>
              <a:t>utfordringer </a:t>
            </a:r>
            <a:r>
              <a:rPr lang="nb-NO" dirty="0" smtClean="0"/>
              <a:t>vil </a:t>
            </a:r>
            <a:r>
              <a:rPr lang="nb-NO" dirty="0"/>
              <a:t>være </a:t>
            </a:r>
            <a:r>
              <a:rPr lang="nb-NO" dirty="0" smtClean="0"/>
              <a:t>hvorvidt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fylkeskommunene </a:t>
            </a:r>
            <a:r>
              <a:rPr lang="nb-NO" dirty="0"/>
              <a:t>opplever det som nyttig og hensiktsmessig å legge opp investeringer som </a:t>
            </a:r>
            <a:r>
              <a:rPr lang="nb-NO" dirty="0" smtClean="0"/>
              <a:t>OPS-prosjekt</a:t>
            </a:r>
          </a:p>
          <a:p>
            <a:pPr lvl="1">
              <a:buFont typeface="Courier New" pitchFamily="49" charset="0"/>
              <a:buChar char="o"/>
            </a:pPr>
            <a:r>
              <a:rPr lang="nb-NO" dirty="0" smtClean="0"/>
              <a:t>det </a:t>
            </a:r>
            <a:r>
              <a:rPr lang="nb-NO" dirty="0"/>
              <a:t>finnes institusjonell kompetanse i statsforvaltningen til å ivareta en </a:t>
            </a:r>
            <a:r>
              <a:rPr lang="nb-NO" dirty="0" smtClean="0"/>
              <a:t>kompetansefunksjon</a:t>
            </a:r>
            <a:endParaRPr lang="nb-NO" dirty="0"/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Prosjektmodellen er en ”smalere</a:t>
            </a:r>
            <a:r>
              <a:rPr lang="nb-NO" dirty="0"/>
              <a:t>” alternativ </a:t>
            </a:r>
            <a:r>
              <a:rPr lang="nb-NO" dirty="0" smtClean="0"/>
              <a:t>finansieringsmodell, og kan tenkes kombinert med enten den statlige eller den lokale modellen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68408506EF29D14E99795A2B7B63BC7D" ma:contentTypeVersion="0" ma:contentTypeDescription="" ma:contentTypeScope="" ma:versionID="a061eb2b95d2c67b5dfce7858eb30a5d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DMFW2D44QQMK-2108026043-2</_dlc_DocId>
    <_dlc_DocIdUrl xmlns="a0c403bc-df03-43c8-915b-d2d6e5c89d57">
      <Url>http://fou.ks.no/arkiv/114003/_layouts/15/DocIdRedir.aspx?ID=DMFW2D44QQMK-2108026043-2</Url>
      <Description>DMFW2D44QQMK-2108026043-2</Description>
    </_dlc_DocIdUrl>
  </documentManagement>
</p:properties>
</file>

<file path=customXml/itemProps1.xml><?xml version="1.0" encoding="utf-8"?>
<ds:datastoreItem xmlns:ds="http://schemas.openxmlformats.org/officeDocument/2006/customXml" ds:itemID="{A3EA89E3-91A4-4962-B95D-FC3CE923403C}"/>
</file>

<file path=customXml/itemProps2.xml><?xml version="1.0" encoding="utf-8"?>
<ds:datastoreItem xmlns:ds="http://schemas.openxmlformats.org/officeDocument/2006/customXml" ds:itemID="{9D71F87E-86CA-4470-94BA-0647CDB29339}"/>
</file>

<file path=customXml/itemProps3.xml><?xml version="1.0" encoding="utf-8"?>
<ds:datastoreItem xmlns:ds="http://schemas.openxmlformats.org/officeDocument/2006/customXml" ds:itemID="{C47C01AB-B236-47EF-BDBE-A66A8BF69974}"/>
</file>

<file path=customXml/itemProps4.xml><?xml version="1.0" encoding="utf-8"?>
<ds:datastoreItem xmlns:ds="http://schemas.openxmlformats.org/officeDocument/2006/customXml" ds:itemID="{74BC95B9-AAE7-4DFB-8467-182CB3160255}"/>
</file>

<file path=docProps/app.xml><?xml version="1.0" encoding="utf-8"?>
<Properties xmlns="http://schemas.openxmlformats.org/officeDocument/2006/extended-properties" xmlns:vt="http://schemas.openxmlformats.org/officeDocument/2006/docPropsVTypes">
  <TotalTime>4434</TotalTime>
  <Words>517</Words>
  <Application>Microsoft Office PowerPoint</Application>
  <PresentationFormat>Skjermfremvisning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Kollektivtransport og kostnader</vt:lpstr>
      <vt:lpstr>Utfordringene</vt:lpstr>
      <vt:lpstr>Internasjonale erfaringer: alternative finansieringsformer</vt:lpstr>
      <vt:lpstr>Overførbarhet</vt:lpstr>
      <vt:lpstr>Tre alternative finansieringsmodeller</vt:lpstr>
      <vt:lpstr>1. Den statlige modellen</vt:lpstr>
      <vt:lpstr>2. Den lokale modellen</vt:lpstr>
      <vt:lpstr>3. Prosjektmodellen</vt:lpstr>
    </vt:vector>
  </TitlesOfParts>
  <Company>Transportøkonomisk institutt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Kollektivtransport og kostnader</dc:title>
  <dc:creator>Silvia Olsen</dc:creator>
  <cp:lastModifiedBy>Silvia Olsen</cp:lastModifiedBy>
  <cp:revision>177</cp:revision>
  <dcterms:created xsi:type="dcterms:W3CDTF">2011-10-03T06:22:23Z</dcterms:created>
  <dcterms:modified xsi:type="dcterms:W3CDTF">2011-10-06T08:55:52Z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0x010100C466DCB15B7C4D46B76A8E26AA95A5200068408506EF29D14E99795A2B7B63BC7D</vt:lpwstr>
  </property>
  <property fmtid="{D5CDD505-2E9C-101B-9397-08002B2CF9AE}" pid="3" name="_dlc_DocIdItemGuid">
    <vt:lpwstr>9ce51f42-cf9a-4761-a594-77a12dc4175a</vt:lpwstr>
  </property>
  <property fmtid="{D5CDD505-2E9C-101B-9397-08002B2CF9AE}" pid="4" name="Dokumentkategori">
    <vt:lpwstr>97;#Verktøy|b2de6fa2-f73d-4c39-b2aa-ce028b1a5534</vt:lpwstr>
  </property>
</Properties>
</file>