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olors2.xml" ContentType="application/vnd.ms-office.chartcolorstyle+xml"/>
  <Override PartName="/ppt/theme/theme2.xml" ContentType="application/vnd.openxmlformats-officedocument.them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sldIdLst>
    <p:sldId id="256" r:id="rId2"/>
    <p:sldId id="394" r:id="rId3"/>
    <p:sldId id="404" r:id="rId4"/>
    <p:sldId id="304" r:id="rId5"/>
    <p:sldId id="405" r:id="rId6"/>
    <p:sldId id="406" r:id="rId7"/>
    <p:sldId id="389" r:id="rId8"/>
    <p:sldId id="346" r:id="rId9"/>
    <p:sldId id="417" r:id="rId10"/>
    <p:sldId id="407" r:id="rId11"/>
    <p:sldId id="391" r:id="rId12"/>
    <p:sldId id="390" r:id="rId13"/>
    <p:sldId id="392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16" r:id="rId22"/>
    <p:sldId id="415" r:id="rId23"/>
    <p:sldId id="414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38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50" r:id="rId55"/>
    <p:sldId id="451" r:id="rId56"/>
    <p:sldId id="452" r:id="rId57"/>
    <p:sldId id="453" r:id="rId58"/>
    <p:sldId id="454" r:id="rId59"/>
    <p:sldId id="45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- aks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82" autoAdjust="0"/>
    <p:restoredTop sz="94660"/>
  </p:normalViewPr>
  <p:slideViewPr>
    <p:cSldViewPr snapToObjects="1">
      <p:cViewPr varScale="1">
        <p:scale>
          <a:sx n="92" d="100"/>
          <a:sy n="92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69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ja\Dropbox\Storbyregioner%20Stavanger\Arbeidsdokumenter\Kaja\Indikatorer%20til%20presentasj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\Dropbox%20(Menon)\Storbyregioner%20Stavanger\Arbeidsdokumenter\Kaja\Vekstregnskap%20hele%20land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ja\Dropbox\Storbyregioner%20Stavanger\Arbeidsdokumenter\Kaja\Nye%20BNP-ta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Verdiskaping</a:t>
            </a:r>
            <a:r>
              <a:rPr lang="nb-NO" baseline="0" dirty="0"/>
              <a:t> per innbygger 2000 og 2012 i millioner kroner</a:t>
            </a:r>
          </a:p>
          <a:p>
            <a:pPr>
              <a:defRPr/>
            </a:pPr>
            <a:r>
              <a:rPr lang="nb-NO" baseline="0" dirty="0"/>
              <a:t>Kilde: </a:t>
            </a:r>
            <a:r>
              <a:rPr lang="nb-NO" baseline="0" dirty="0" smtClean="0"/>
              <a:t>SSB og </a:t>
            </a:r>
            <a:r>
              <a:rPr lang="nb-NO" baseline="0" dirty="0" err="1" smtClean="0"/>
              <a:t>Menon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'BNP per innbygger'!$B$58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'BNP per innbygger'!$A$59:$A$65</c:f>
              <c:strCache>
                <c:ptCount val="7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Trondheim</c:v>
                </c:pt>
                <c:pt idx="5">
                  <c:v>Tromsø</c:v>
                </c:pt>
                <c:pt idx="6">
                  <c:v>Resten av landet</c:v>
                </c:pt>
              </c:strCache>
            </c:strRef>
          </c:cat>
          <c:val>
            <c:numRef>
              <c:f>'BNP per innbygger'!$B$59:$B$65</c:f>
              <c:numCache>
                <c:formatCode>General</c:formatCode>
                <c:ptCount val="7"/>
                <c:pt idx="0">
                  <c:v>0.32734819999999998</c:v>
                </c:pt>
                <c:pt idx="1">
                  <c:v>0.19058259999999999</c:v>
                </c:pt>
                <c:pt idx="2">
                  <c:v>0.22597729999999999</c:v>
                </c:pt>
                <c:pt idx="3">
                  <c:v>0.20960480000000001</c:v>
                </c:pt>
                <c:pt idx="4">
                  <c:v>0.19635</c:v>
                </c:pt>
                <c:pt idx="5">
                  <c:v>0.1763826</c:v>
                </c:pt>
                <c:pt idx="6">
                  <c:v>0.17593137038148576</c:v>
                </c:pt>
              </c:numCache>
            </c:numRef>
          </c:val>
        </c:ser>
        <c:ser>
          <c:idx val="1"/>
          <c:order val="1"/>
          <c:tx>
            <c:strRef>
              <c:f>'BNP per innbygger'!$C$58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'BNP per innbygger'!$A$59:$A$65</c:f>
              <c:strCache>
                <c:ptCount val="7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Trondheim</c:v>
                </c:pt>
                <c:pt idx="5">
                  <c:v>Tromsø</c:v>
                </c:pt>
                <c:pt idx="6">
                  <c:v>Resten av landet</c:v>
                </c:pt>
              </c:strCache>
            </c:strRef>
          </c:cat>
          <c:val>
            <c:numRef>
              <c:f>'BNP per innbygger'!$C$59:$C$65</c:f>
              <c:numCache>
                <c:formatCode>General</c:formatCode>
                <c:ptCount val="7"/>
                <c:pt idx="0">
                  <c:v>0.54885280000000003</c:v>
                </c:pt>
                <c:pt idx="1">
                  <c:v>0.36455660000000001</c:v>
                </c:pt>
                <c:pt idx="2">
                  <c:v>0.45998319999999998</c:v>
                </c:pt>
                <c:pt idx="3">
                  <c:v>0.39411669999999999</c:v>
                </c:pt>
                <c:pt idx="4">
                  <c:v>0.3929298</c:v>
                </c:pt>
                <c:pt idx="5">
                  <c:v>0.3420088</c:v>
                </c:pt>
                <c:pt idx="6">
                  <c:v>0.31221060148632912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897520"/>
        <c:axId val="268897912"/>
      </c:barChart>
      <c:catAx>
        <c:axId val="2688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8897912"/>
        <c:crosses val="autoZero"/>
        <c:auto val="1"/>
        <c:lblAlgn val="ctr"/>
        <c:lblOffset val="100"/>
        <c:noMultiLvlLbl val="0"/>
      </c:catAx>
      <c:valAx>
        <c:axId val="26889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Millioner</a:t>
                </a:r>
                <a:r>
                  <a:rPr lang="nb-NO" baseline="0"/>
                  <a:t> NOK</a:t>
                </a:r>
                <a:endParaRPr lang="nb-N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88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'Vekstregnskap hele landet'!$E$2</c:f>
              <c:strCache>
                <c:ptCount val="1"/>
                <c:pt idx="0">
                  <c:v>Vekst i verdiskaping per innbygger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'Vekstregnskap hele landet'!$A$3:$A$9</c:f>
              <c:strCache>
                <c:ptCount val="7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Trondheim</c:v>
                </c:pt>
                <c:pt idx="5">
                  <c:v>Tromsø</c:v>
                </c:pt>
                <c:pt idx="6">
                  <c:v>Resten av landet</c:v>
                </c:pt>
              </c:strCache>
            </c:strRef>
          </c:cat>
          <c:val>
            <c:numRef>
              <c:f>'Vekstregnskap hele landet'!$E$3:$E$9</c:f>
              <c:numCache>
                <c:formatCode>0%</c:formatCode>
                <c:ptCount val="7"/>
                <c:pt idx="0">
                  <c:v>0.52610024522406618</c:v>
                </c:pt>
                <c:pt idx="1">
                  <c:v>0.91198419427877342</c:v>
                </c:pt>
                <c:pt idx="2">
                  <c:v>0.85457515729914157</c:v>
                </c:pt>
                <c:pt idx="3">
                  <c:v>0.80643201771527062</c:v>
                </c:pt>
                <c:pt idx="4">
                  <c:v>0.78427369118430601</c:v>
                </c:pt>
                <c:pt idx="5">
                  <c:v>0.81337783665054775</c:v>
                </c:pt>
                <c:pt idx="6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01992"/>
        <c:axId val="204798856"/>
      </c:barChart>
      <c:catAx>
        <c:axId val="20480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798856"/>
        <c:crosses val="autoZero"/>
        <c:auto val="1"/>
        <c:lblAlgn val="ctr"/>
        <c:lblOffset val="100"/>
        <c:noMultiLvlLbl val="0"/>
      </c:catAx>
      <c:valAx>
        <c:axId val="204798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480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Dekomponering</a:t>
            </a:r>
            <a:r>
              <a:rPr lang="nb-NO" baseline="0"/>
              <a:t> av verdiskaping</a:t>
            </a:r>
          </a:p>
          <a:p>
            <a:pPr>
              <a:defRPr/>
            </a:pPr>
            <a:r>
              <a:rPr lang="nb-NO" baseline="0"/>
              <a:t>Kilde: Menon og SSB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'Ny totalfigur'!$B$14</c:f>
              <c:strCache>
                <c:ptCount val="1"/>
                <c:pt idx="0">
                  <c:v>Produktivitetsveksten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'Ny totalfigur'!$A$15:$A$20</c:f>
              <c:strCache>
                <c:ptCount val="6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Tondheim</c:v>
                </c:pt>
                <c:pt idx="5">
                  <c:v>Tromsø</c:v>
                </c:pt>
              </c:strCache>
            </c:strRef>
          </c:cat>
          <c:val>
            <c:numRef>
              <c:f>'Ny totalfigur'!$B$15:$B$20</c:f>
              <c:numCache>
                <c:formatCode>0%</c:formatCode>
                <c:ptCount val="6"/>
                <c:pt idx="0">
                  <c:v>0.65729180041239599</c:v>
                </c:pt>
                <c:pt idx="1">
                  <c:v>0.65853202610029349</c:v>
                </c:pt>
                <c:pt idx="2">
                  <c:v>0.8606181381518897</c:v>
                </c:pt>
                <c:pt idx="3">
                  <c:v>0.86350196948388946</c:v>
                </c:pt>
                <c:pt idx="4">
                  <c:v>0.80849778961822127</c:v>
                </c:pt>
                <c:pt idx="5">
                  <c:v>0.70471596923887536</c:v>
                </c:pt>
              </c:numCache>
            </c:numRef>
          </c:val>
        </c:ser>
        <c:ser>
          <c:idx val="1"/>
          <c:order val="1"/>
          <c:tx>
            <c:strRef>
              <c:f>'Ny totalfigur'!$C$14</c:f>
              <c:strCache>
                <c:ptCount val="1"/>
                <c:pt idx="0">
                  <c:v>Sysselsettingsveksten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'Ny totalfigur'!$A$15:$A$20</c:f>
              <c:strCache>
                <c:ptCount val="6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Tondheim</c:v>
                </c:pt>
                <c:pt idx="5">
                  <c:v>Tromsø</c:v>
                </c:pt>
              </c:strCache>
            </c:strRef>
          </c:cat>
          <c:val>
            <c:numRef>
              <c:f>'Ny totalfigur'!$C$15:$C$20</c:f>
              <c:numCache>
                <c:formatCode>0%</c:formatCode>
                <c:ptCount val="6"/>
                <c:pt idx="0">
                  <c:v>0.15248654878668458</c:v>
                </c:pt>
                <c:pt idx="1">
                  <c:v>0.51019865724737579</c:v>
                </c:pt>
                <c:pt idx="2">
                  <c:v>0.3295079750511466</c:v>
                </c:pt>
                <c:pt idx="3">
                  <c:v>0.1583029432964595</c:v>
                </c:pt>
                <c:pt idx="4">
                  <c:v>0.19865433047452041</c:v>
                </c:pt>
                <c:pt idx="5">
                  <c:v>0.36725613933255113</c:v>
                </c:pt>
              </c:numCache>
            </c:numRef>
          </c:val>
        </c:ser>
        <c:ser>
          <c:idx val="2"/>
          <c:order val="2"/>
          <c:tx>
            <c:strRef>
              <c:f>'Ny totalfigur'!$D$14</c:f>
              <c:strCache>
                <c:ptCount val="1"/>
                <c:pt idx="0">
                  <c:v>Befolkningsveksten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'Ny totalfigur'!$A$15:$A$20</c:f>
              <c:strCache>
                <c:ptCount val="6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Tondheim</c:v>
                </c:pt>
                <c:pt idx="5">
                  <c:v>Tromsø</c:v>
                </c:pt>
              </c:strCache>
            </c:strRef>
          </c:cat>
          <c:val>
            <c:numRef>
              <c:f>'Ny totalfigur'!$D$15:$D$20</c:f>
              <c:numCache>
                <c:formatCode>0%</c:formatCode>
                <c:ptCount val="6"/>
                <c:pt idx="0">
                  <c:v>-0.28367810397501436</c:v>
                </c:pt>
                <c:pt idx="1">
                  <c:v>-0.25674648906889563</c:v>
                </c:pt>
                <c:pt idx="2">
                  <c:v>-0.33555095590389433</c:v>
                </c:pt>
                <c:pt idx="3">
                  <c:v>-0.21537289506507845</c:v>
                </c:pt>
                <c:pt idx="4">
                  <c:v>-0.22287842890843548</c:v>
                </c:pt>
                <c:pt idx="5">
                  <c:v>-0.25859427192087886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972912"/>
        <c:axId val="278972128"/>
      </c:barChart>
      <c:scatterChart>
        <c:scatterStyle val="lineMarker"/>
        <c:varyColors val="0"/>
        <c:ser>
          <c:idx val="3"/>
          <c:order val="3"/>
          <c:tx>
            <c:strRef>
              <c:f>'Ny totalfigur'!$E$14</c:f>
              <c:strCache>
                <c:ptCount val="1"/>
                <c:pt idx="0">
                  <c:v>Totalveksten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39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'Ny totalfigur'!$A$15:$A$20</c:f>
              <c:strCache>
                <c:ptCount val="6"/>
                <c:pt idx="0">
                  <c:v>Oslo</c:v>
                </c:pt>
                <c:pt idx="1">
                  <c:v>Kristiansand</c:v>
                </c:pt>
                <c:pt idx="2">
                  <c:v>Stavanger</c:v>
                </c:pt>
                <c:pt idx="3">
                  <c:v>Bergen</c:v>
                </c:pt>
                <c:pt idx="4">
                  <c:v>Tondheim</c:v>
                </c:pt>
                <c:pt idx="5">
                  <c:v>Tromsø</c:v>
                </c:pt>
              </c:strCache>
            </c:strRef>
          </c:xVal>
          <c:yVal>
            <c:numRef>
              <c:f>'Ny totalfigur'!$E$15:$E$20</c:f>
              <c:numCache>
                <c:formatCode>0%</c:formatCode>
                <c:ptCount val="6"/>
                <c:pt idx="0">
                  <c:v>0.52610024522406618</c:v>
                </c:pt>
                <c:pt idx="1">
                  <c:v>0.91198419427877342</c:v>
                </c:pt>
                <c:pt idx="2">
                  <c:v>0.85457515729914157</c:v>
                </c:pt>
                <c:pt idx="3">
                  <c:v>0.80643201771527062</c:v>
                </c:pt>
                <c:pt idx="4">
                  <c:v>0.78427369118430601</c:v>
                </c:pt>
                <c:pt idx="5">
                  <c:v>0.81337783665054775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973696"/>
        <c:axId val="278973304"/>
      </c:scatterChart>
      <c:catAx>
        <c:axId val="2789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972128"/>
        <c:crosses val="autoZero"/>
        <c:auto val="1"/>
        <c:lblAlgn val="ctr"/>
        <c:lblOffset val="100"/>
        <c:noMultiLvlLbl val="0"/>
      </c:catAx>
      <c:valAx>
        <c:axId val="27897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972912"/>
        <c:crosses val="autoZero"/>
        <c:crossBetween val="between"/>
      </c:valAx>
      <c:valAx>
        <c:axId val="27897330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973696"/>
        <c:crosses val="max"/>
        <c:crossBetween val="midCat"/>
      </c:valAx>
      <c:valAx>
        <c:axId val="278973696"/>
        <c:scaling>
          <c:orientation val="minMax"/>
        </c:scaling>
        <c:delete val="1"/>
        <c:axPos val="t"/>
        <c:majorTickMark val="out"/>
        <c:minorTickMark val="none"/>
        <c:tickLblPos val="nextTo"/>
        <c:crossAx val="278973304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B9E6E-FB44-4ABF-B370-2A5D7307C2D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8EC009A-8A8E-465A-85C0-62CA3EA5D015}">
      <dgm:prSet phldrT="[Tekst]" custT="1"/>
      <dgm:spPr/>
      <dgm:t>
        <a:bodyPr/>
        <a:lstStyle/>
        <a:p>
          <a:r>
            <a:rPr lang="nb-NO" sz="1050" dirty="0" smtClean="0"/>
            <a:t>Produktivitets-vekst</a:t>
          </a:r>
          <a:endParaRPr lang="nb-NO" sz="1050" dirty="0"/>
        </a:p>
      </dgm:t>
    </dgm:pt>
    <dgm:pt modelId="{C955EA9C-4C68-43DC-85E6-F85D837E8774}" type="parTrans" cxnId="{956F373E-8817-4F10-8E4A-7FEF3443E65F}">
      <dgm:prSet/>
      <dgm:spPr/>
      <dgm:t>
        <a:bodyPr/>
        <a:lstStyle/>
        <a:p>
          <a:endParaRPr lang="nb-NO"/>
        </a:p>
      </dgm:t>
    </dgm:pt>
    <dgm:pt modelId="{8F0FBC2B-44E9-44AC-95CD-85C617BE9BEE}" type="sibTrans" cxnId="{956F373E-8817-4F10-8E4A-7FEF3443E65F}">
      <dgm:prSet/>
      <dgm:spPr/>
      <dgm:t>
        <a:bodyPr/>
        <a:lstStyle/>
        <a:p>
          <a:endParaRPr lang="nb-NO"/>
        </a:p>
      </dgm:t>
    </dgm:pt>
    <dgm:pt modelId="{DF2F0045-81F6-4061-B3A2-41B0FA84C149}">
      <dgm:prSet phldrT="[Tekst]" custT="1"/>
      <dgm:spPr/>
      <dgm:t>
        <a:bodyPr/>
        <a:lstStyle/>
        <a:p>
          <a:r>
            <a:rPr lang="nb-NO" sz="1000" dirty="0" smtClean="0"/>
            <a:t>Befolknings-</a:t>
          </a:r>
        </a:p>
        <a:p>
          <a:r>
            <a:rPr lang="nb-NO" sz="1000" dirty="0" smtClean="0"/>
            <a:t>vekst</a:t>
          </a:r>
          <a:endParaRPr lang="nb-NO" sz="1000" dirty="0"/>
        </a:p>
      </dgm:t>
    </dgm:pt>
    <dgm:pt modelId="{665E7685-250F-4344-A1F3-A9F8C297B5BD}" type="parTrans" cxnId="{655454C4-B35F-4482-B641-8BF0CCAA1D02}">
      <dgm:prSet/>
      <dgm:spPr/>
      <dgm:t>
        <a:bodyPr/>
        <a:lstStyle/>
        <a:p>
          <a:endParaRPr lang="nb-NO"/>
        </a:p>
      </dgm:t>
    </dgm:pt>
    <dgm:pt modelId="{9DF206B9-3469-44B8-8538-40CFDF6B46A6}" type="sibTrans" cxnId="{655454C4-B35F-4482-B641-8BF0CCAA1D02}">
      <dgm:prSet/>
      <dgm:spPr/>
      <dgm:t>
        <a:bodyPr/>
        <a:lstStyle/>
        <a:p>
          <a:endParaRPr lang="nb-NO"/>
        </a:p>
      </dgm:t>
    </dgm:pt>
    <dgm:pt modelId="{57C38948-2D29-4127-9701-9D3772EDDF4D}">
      <dgm:prSet/>
      <dgm:spPr>
        <a:solidFill>
          <a:srgbClr val="92D050"/>
        </a:solidFill>
      </dgm:spPr>
      <dgm:t>
        <a:bodyPr/>
        <a:lstStyle/>
        <a:p>
          <a:r>
            <a:rPr lang="nb-NO"/>
            <a:t>Vekst i verdi-skaping per innbygger</a:t>
          </a:r>
        </a:p>
      </dgm:t>
    </dgm:pt>
    <dgm:pt modelId="{FDA921D6-DC1E-44D2-A931-9BFB305BCCFB}" type="parTrans" cxnId="{4565E480-3C93-4E37-8772-EA6771800775}">
      <dgm:prSet/>
      <dgm:spPr/>
      <dgm:t>
        <a:bodyPr/>
        <a:lstStyle/>
        <a:p>
          <a:endParaRPr lang="nb-NO"/>
        </a:p>
      </dgm:t>
    </dgm:pt>
    <dgm:pt modelId="{BF88F551-3573-44F6-81F5-D258CDCC1737}" type="sibTrans" cxnId="{4565E480-3C93-4E37-8772-EA6771800775}">
      <dgm:prSet/>
      <dgm:spPr/>
      <dgm:t>
        <a:bodyPr/>
        <a:lstStyle/>
        <a:p>
          <a:endParaRPr lang="nb-NO"/>
        </a:p>
      </dgm:t>
    </dgm:pt>
    <dgm:pt modelId="{5A4A829F-73E2-4C41-80FC-5C9DD4ECB55C}">
      <dgm:prSet phldrT="[Tekst]" custT="1"/>
      <dgm:spPr/>
      <dgm:t>
        <a:bodyPr/>
        <a:lstStyle/>
        <a:p>
          <a:r>
            <a:rPr lang="nb-NO" sz="1050" dirty="0" smtClean="0"/>
            <a:t>Sysselsettings-vekst</a:t>
          </a:r>
          <a:endParaRPr lang="nb-NO" sz="1050" dirty="0"/>
        </a:p>
      </dgm:t>
    </dgm:pt>
    <dgm:pt modelId="{8331B969-A69A-4850-BDDF-79EFDFFEA139}" type="sibTrans" cxnId="{6621476D-449E-4898-9A2F-2B815FA5D737}">
      <dgm:prSet/>
      <dgm:spPr/>
      <dgm:t>
        <a:bodyPr/>
        <a:lstStyle/>
        <a:p>
          <a:endParaRPr lang="nb-NO"/>
        </a:p>
      </dgm:t>
    </dgm:pt>
    <dgm:pt modelId="{35AD0EF6-5EE8-476A-ACE5-7B8FE147ADF1}" type="parTrans" cxnId="{6621476D-449E-4898-9A2F-2B815FA5D737}">
      <dgm:prSet/>
      <dgm:spPr/>
      <dgm:t>
        <a:bodyPr/>
        <a:lstStyle/>
        <a:p>
          <a:endParaRPr lang="nb-NO"/>
        </a:p>
      </dgm:t>
    </dgm:pt>
    <dgm:pt modelId="{A47A2BE5-5C0B-4F93-ABC2-99E43568E485}" type="pres">
      <dgm:prSet presAssocID="{4AAB9E6E-FB44-4ABF-B370-2A5D7307C2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24A425F-7892-4665-A947-2CE3542AE724}" type="pres">
      <dgm:prSet presAssocID="{08EC009A-8A8E-465A-85C0-62CA3EA5D0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DF6531-0A6E-4060-991A-AB061A9199B4}" type="pres">
      <dgm:prSet presAssocID="{8F0FBC2B-44E9-44AC-95CD-85C617BE9BEE}" presName="spacerL" presStyleCnt="0"/>
      <dgm:spPr/>
    </dgm:pt>
    <dgm:pt modelId="{2AD9FC7F-3710-43C9-AB13-9EAD066EA71F}" type="pres">
      <dgm:prSet presAssocID="{8F0FBC2B-44E9-44AC-95CD-85C617BE9BEE}" presName="sibTrans" presStyleLbl="sibTrans2D1" presStyleIdx="0" presStyleCnt="3"/>
      <dgm:spPr/>
      <dgm:t>
        <a:bodyPr/>
        <a:lstStyle/>
        <a:p>
          <a:endParaRPr lang="nb-NO"/>
        </a:p>
      </dgm:t>
    </dgm:pt>
    <dgm:pt modelId="{D2034A81-B3DF-4D3C-A1EC-E7E1D73450A9}" type="pres">
      <dgm:prSet presAssocID="{8F0FBC2B-44E9-44AC-95CD-85C617BE9BEE}" presName="spacerR" presStyleCnt="0"/>
      <dgm:spPr/>
    </dgm:pt>
    <dgm:pt modelId="{F173A9A0-E1D9-426F-A545-F1F09BA446E6}" type="pres">
      <dgm:prSet presAssocID="{5A4A829F-73E2-4C41-80FC-5C9DD4ECB5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5E0355-A82C-4932-B7B0-EC87D5E55ECD}" type="pres">
      <dgm:prSet presAssocID="{8331B969-A69A-4850-BDDF-79EFDFFEA139}" presName="spacerL" presStyleCnt="0"/>
      <dgm:spPr/>
    </dgm:pt>
    <dgm:pt modelId="{D2FC0060-2CD6-4DCC-B9F9-177B25408DA5}" type="pres">
      <dgm:prSet presAssocID="{8331B969-A69A-4850-BDDF-79EFDFFEA139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5AE63CB5-4AC0-4E19-8A1D-D541C84C0C39}" type="pres">
      <dgm:prSet presAssocID="{8331B969-A69A-4850-BDDF-79EFDFFEA139}" presName="spacerR" presStyleCnt="0"/>
      <dgm:spPr/>
    </dgm:pt>
    <dgm:pt modelId="{16A82987-55A4-4FD5-BD1A-C556B86B1F70}" type="pres">
      <dgm:prSet presAssocID="{DF2F0045-81F6-4061-B3A2-41B0FA84C1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70C1931-0BDB-43D1-887A-6B8DBA0B813F}" type="pres">
      <dgm:prSet presAssocID="{9DF206B9-3469-44B8-8538-40CFDF6B46A6}" presName="spacerL" presStyleCnt="0"/>
      <dgm:spPr/>
    </dgm:pt>
    <dgm:pt modelId="{2BA4E426-7EC3-4A8B-897C-153E5C0CAF8F}" type="pres">
      <dgm:prSet presAssocID="{9DF206B9-3469-44B8-8538-40CFDF6B46A6}" presName="sibTrans" presStyleLbl="sibTrans2D1" presStyleIdx="2" presStyleCnt="3"/>
      <dgm:spPr/>
      <dgm:t>
        <a:bodyPr/>
        <a:lstStyle/>
        <a:p>
          <a:endParaRPr lang="nb-NO"/>
        </a:p>
      </dgm:t>
    </dgm:pt>
    <dgm:pt modelId="{ECC4C74A-DFBD-4817-AD0D-A3E106902451}" type="pres">
      <dgm:prSet presAssocID="{9DF206B9-3469-44B8-8538-40CFDF6B46A6}" presName="spacerR" presStyleCnt="0"/>
      <dgm:spPr/>
    </dgm:pt>
    <dgm:pt modelId="{43326667-413A-4AF1-B2B3-B649F48CFFEA}" type="pres">
      <dgm:prSet presAssocID="{57C38948-2D29-4127-9701-9D3772EDDF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E37563D-A353-45E4-9D68-57CA168DCD87}" type="presOf" srcId="{08EC009A-8A8E-465A-85C0-62CA3EA5D015}" destId="{324A425F-7892-4665-A947-2CE3542AE724}" srcOrd="0" destOrd="0" presId="urn:microsoft.com/office/officeart/2005/8/layout/equation1"/>
    <dgm:cxn modelId="{9E8AF866-4CFC-4A62-B269-6A42BCF84E64}" type="presOf" srcId="{4AAB9E6E-FB44-4ABF-B370-2A5D7307C2D4}" destId="{A47A2BE5-5C0B-4F93-ABC2-99E43568E485}" srcOrd="0" destOrd="0" presId="urn:microsoft.com/office/officeart/2005/8/layout/equation1"/>
    <dgm:cxn modelId="{6621476D-449E-4898-9A2F-2B815FA5D737}" srcId="{4AAB9E6E-FB44-4ABF-B370-2A5D7307C2D4}" destId="{5A4A829F-73E2-4C41-80FC-5C9DD4ECB55C}" srcOrd="1" destOrd="0" parTransId="{35AD0EF6-5EE8-476A-ACE5-7B8FE147ADF1}" sibTransId="{8331B969-A69A-4850-BDDF-79EFDFFEA139}"/>
    <dgm:cxn modelId="{2756D4C3-4462-4DE7-BAD7-98183E49D3FF}" type="presOf" srcId="{8331B969-A69A-4850-BDDF-79EFDFFEA139}" destId="{D2FC0060-2CD6-4DCC-B9F9-177B25408DA5}" srcOrd="0" destOrd="0" presId="urn:microsoft.com/office/officeart/2005/8/layout/equation1"/>
    <dgm:cxn modelId="{5C9EA974-D84F-4468-95BB-70E7F90CAA60}" type="presOf" srcId="{5A4A829F-73E2-4C41-80FC-5C9DD4ECB55C}" destId="{F173A9A0-E1D9-426F-A545-F1F09BA446E6}" srcOrd="0" destOrd="0" presId="urn:microsoft.com/office/officeart/2005/8/layout/equation1"/>
    <dgm:cxn modelId="{956F373E-8817-4F10-8E4A-7FEF3443E65F}" srcId="{4AAB9E6E-FB44-4ABF-B370-2A5D7307C2D4}" destId="{08EC009A-8A8E-465A-85C0-62CA3EA5D015}" srcOrd="0" destOrd="0" parTransId="{C955EA9C-4C68-43DC-85E6-F85D837E8774}" sibTransId="{8F0FBC2B-44E9-44AC-95CD-85C617BE9BEE}"/>
    <dgm:cxn modelId="{5414D88E-D400-4422-A0FE-26BABF63AC91}" type="presOf" srcId="{DF2F0045-81F6-4061-B3A2-41B0FA84C149}" destId="{16A82987-55A4-4FD5-BD1A-C556B86B1F70}" srcOrd="0" destOrd="0" presId="urn:microsoft.com/office/officeart/2005/8/layout/equation1"/>
    <dgm:cxn modelId="{550EDFE8-BDB8-4E42-80C5-038B1792CBE4}" type="presOf" srcId="{57C38948-2D29-4127-9701-9D3772EDDF4D}" destId="{43326667-413A-4AF1-B2B3-B649F48CFFEA}" srcOrd="0" destOrd="0" presId="urn:microsoft.com/office/officeart/2005/8/layout/equation1"/>
    <dgm:cxn modelId="{068EA963-B3DD-495D-A233-1BF86CEDA128}" type="presOf" srcId="{8F0FBC2B-44E9-44AC-95CD-85C617BE9BEE}" destId="{2AD9FC7F-3710-43C9-AB13-9EAD066EA71F}" srcOrd="0" destOrd="0" presId="urn:microsoft.com/office/officeart/2005/8/layout/equation1"/>
    <dgm:cxn modelId="{655454C4-B35F-4482-B641-8BF0CCAA1D02}" srcId="{4AAB9E6E-FB44-4ABF-B370-2A5D7307C2D4}" destId="{DF2F0045-81F6-4061-B3A2-41B0FA84C149}" srcOrd="2" destOrd="0" parTransId="{665E7685-250F-4344-A1F3-A9F8C297B5BD}" sibTransId="{9DF206B9-3469-44B8-8538-40CFDF6B46A6}"/>
    <dgm:cxn modelId="{493B4052-3F1C-48EB-8A87-442E43132583}" type="presOf" srcId="{9DF206B9-3469-44B8-8538-40CFDF6B46A6}" destId="{2BA4E426-7EC3-4A8B-897C-153E5C0CAF8F}" srcOrd="0" destOrd="0" presId="urn:microsoft.com/office/officeart/2005/8/layout/equation1"/>
    <dgm:cxn modelId="{4565E480-3C93-4E37-8772-EA6771800775}" srcId="{4AAB9E6E-FB44-4ABF-B370-2A5D7307C2D4}" destId="{57C38948-2D29-4127-9701-9D3772EDDF4D}" srcOrd="3" destOrd="0" parTransId="{FDA921D6-DC1E-44D2-A931-9BFB305BCCFB}" sibTransId="{BF88F551-3573-44F6-81F5-D258CDCC1737}"/>
    <dgm:cxn modelId="{C80BEB78-1388-42C0-9004-0D5E421781E7}" type="presParOf" srcId="{A47A2BE5-5C0B-4F93-ABC2-99E43568E485}" destId="{324A425F-7892-4665-A947-2CE3542AE724}" srcOrd="0" destOrd="0" presId="urn:microsoft.com/office/officeart/2005/8/layout/equation1"/>
    <dgm:cxn modelId="{204FF11B-9C97-4C94-BB75-263B02C6E8CC}" type="presParOf" srcId="{A47A2BE5-5C0B-4F93-ABC2-99E43568E485}" destId="{23DF6531-0A6E-4060-991A-AB061A9199B4}" srcOrd="1" destOrd="0" presId="urn:microsoft.com/office/officeart/2005/8/layout/equation1"/>
    <dgm:cxn modelId="{E9CBA134-1E0A-4507-B945-09FADF0B775E}" type="presParOf" srcId="{A47A2BE5-5C0B-4F93-ABC2-99E43568E485}" destId="{2AD9FC7F-3710-43C9-AB13-9EAD066EA71F}" srcOrd="2" destOrd="0" presId="urn:microsoft.com/office/officeart/2005/8/layout/equation1"/>
    <dgm:cxn modelId="{AC5DF112-4B9F-4580-8C62-10F14215251A}" type="presParOf" srcId="{A47A2BE5-5C0B-4F93-ABC2-99E43568E485}" destId="{D2034A81-B3DF-4D3C-A1EC-E7E1D73450A9}" srcOrd="3" destOrd="0" presId="urn:microsoft.com/office/officeart/2005/8/layout/equation1"/>
    <dgm:cxn modelId="{A07AAFC0-F029-484B-9BA5-8F02DDBE06F7}" type="presParOf" srcId="{A47A2BE5-5C0B-4F93-ABC2-99E43568E485}" destId="{F173A9A0-E1D9-426F-A545-F1F09BA446E6}" srcOrd="4" destOrd="0" presId="urn:microsoft.com/office/officeart/2005/8/layout/equation1"/>
    <dgm:cxn modelId="{C66FDD5E-9CA0-48FB-96A3-A778E95ACB15}" type="presParOf" srcId="{A47A2BE5-5C0B-4F93-ABC2-99E43568E485}" destId="{D35E0355-A82C-4932-B7B0-EC87D5E55ECD}" srcOrd="5" destOrd="0" presId="urn:microsoft.com/office/officeart/2005/8/layout/equation1"/>
    <dgm:cxn modelId="{39B029E7-490C-431B-966B-F0D39C9661D2}" type="presParOf" srcId="{A47A2BE5-5C0B-4F93-ABC2-99E43568E485}" destId="{D2FC0060-2CD6-4DCC-B9F9-177B25408DA5}" srcOrd="6" destOrd="0" presId="urn:microsoft.com/office/officeart/2005/8/layout/equation1"/>
    <dgm:cxn modelId="{BA9BCE26-D5C8-4DD4-8509-2CB034519FC1}" type="presParOf" srcId="{A47A2BE5-5C0B-4F93-ABC2-99E43568E485}" destId="{5AE63CB5-4AC0-4E19-8A1D-D541C84C0C39}" srcOrd="7" destOrd="0" presId="urn:microsoft.com/office/officeart/2005/8/layout/equation1"/>
    <dgm:cxn modelId="{D10EEC74-66EA-46A0-BB67-EB8F126382F4}" type="presParOf" srcId="{A47A2BE5-5C0B-4F93-ABC2-99E43568E485}" destId="{16A82987-55A4-4FD5-BD1A-C556B86B1F70}" srcOrd="8" destOrd="0" presId="urn:microsoft.com/office/officeart/2005/8/layout/equation1"/>
    <dgm:cxn modelId="{5ED411C5-4240-4986-A507-2ABF9C8D6527}" type="presParOf" srcId="{A47A2BE5-5C0B-4F93-ABC2-99E43568E485}" destId="{770C1931-0BDB-43D1-887A-6B8DBA0B813F}" srcOrd="9" destOrd="0" presId="urn:microsoft.com/office/officeart/2005/8/layout/equation1"/>
    <dgm:cxn modelId="{51F80332-DCE9-40A8-8CF8-02C475740518}" type="presParOf" srcId="{A47A2BE5-5C0B-4F93-ABC2-99E43568E485}" destId="{2BA4E426-7EC3-4A8B-897C-153E5C0CAF8F}" srcOrd="10" destOrd="0" presId="urn:microsoft.com/office/officeart/2005/8/layout/equation1"/>
    <dgm:cxn modelId="{1A7FC095-FF3C-433B-B0AA-4B7CD78D1D1C}" type="presParOf" srcId="{A47A2BE5-5C0B-4F93-ABC2-99E43568E485}" destId="{ECC4C74A-DFBD-4817-AD0D-A3E106902451}" srcOrd="11" destOrd="0" presId="urn:microsoft.com/office/officeart/2005/8/layout/equation1"/>
    <dgm:cxn modelId="{9D019668-E075-45FA-8435-B79D38329C12}" type="presParOf" srcId="{A47A2BE5-5C0B-4F93-ABC2-99E43568E485}" destId="{43326667-413A-4AF1-B2B3-B649F48CFFE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425F-7892-4665-A947-2CE3542AE724}">
      <dsp:nvSpPr>
        <dsp:cNvPr id="0" name=""/>
        <dsp:cNvSpPr/>
      </dsp:nvSpPr>
      <dsp:spPr>
        <a:xfrm>
          <a:off x="4662" y="496107"/>
          <a:ext cx="1295271" cy="1295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 dirty="0" smtClean="0"/>
            <a:t>Produktivitets-vekst</a:t>
          </a:r>
          <a:endParaRPr lang="nb-NO" sz="1050" kern="1200" dirty="0"/>
        </a:p>
      </dsp:txBody>
      <dsp:txXfrm>
        <a:off x="194350" y="685795"/>
        <a:ext cx="915895" cy="915895"/>
      </dsp:txXfrm>
    </dsp:sp>
    <dsp:sp modelId="{2AD9FC7F-3710-43C9-AB13-9EAD066EA71F}">
      <dsp:nvSpPr>
        <dsp:cNvPr id="0" name=""/>
        <dsp:cNvSpPr/>
      </dsp:nvSpPr>
      <dsp:spPr>
        <a:xfrm>
          <a:off x="1405109" y="768114"/>
          <a:ext cx="751257" cy="7512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/>
        </a:p>
      </dsp:txBody>
      <dsp:txXfrm>
        <a:off x="1504688" y="1055395"/>
        <a:ext cx="552099" cy="176695"/>
      </dsp:txXfrm>
    </dsp:sp>
    <dsp:sp modelId="{F173A9A0-E1D9-426F-A545-F1F09BA446E6}">
      <dsp:nvSpPr>
        <dsp:cNvPr id="0" name=""/>
        <dsp:cNvSpPr/>
      </dsp:nvSpPr>
      <dsp:spPr>
        <a:xfrm>
          <a:off x="2261543" y="496107"/>
          <a:ext cx="1295271" cy="1295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 dirty="0" smtClean="0"/>
            <a:t>Sysselsettings-vekst</a:t>
          </a:r>
          <a:endParaRPr lang="nb-NO" sz="1050" kern="1200" dirty="0"/>
        </a:p>
      </dsp:txBody>
      <dsp:txXfrm>
        <a:off x="2451231" y="685795"/>
        <a:ext cx="915895" cy="915895"/>
      </dsp:txXfrm>
    </dsp:sp>
    <dsp:sp modelId="{D2FC0060-2CD6-4DCC-B9F9-177B25408DA5}">
      <dsp:nvSpPr>
        <dsp:cNvPr id="0" name=""/>
        <dsp:cNvSpPr/>
      </dsp:nvSpPr>
      <dsp:spPr>
        <a:xfrm>
          <a:off x="3661991" y="768114"/>
          <a:ext cx="751257" cy="75125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/>
        </a:p>
      </dsp:txBody>
      <dsp:txXfrm>
        <a:off x="3761570" y="1055395"/>
        <a:ext cx="552099" cy="176695"/>
      </dsp:txXfrm>
    </dsp:sp>
    <dsp:sp modelId="{16A82987-55A4-4FD5-BD1A-C556B86B1F70}">
      <dsp:nvSpPr>
        <dsp:cNvPr id="0" name=""/>
        <dsp:cNvSpPr/>
      </dsp:nvSpPr>
      <dsp:spPr>
        <a:xfrm>
          <a:off x="4518424" y="496107"/>
          <a:ext cx="1295271" cy="1295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Befolknings-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vekst</a:t>
          </a:r>
          <a:endParaRPr lang="nb-NO" sz="1000" kern="1200" dirty="0"/>
        </a:p>
      </dsp:txBody>
      <dsp:txXfrm>
        <a:off x="4708112" y="685795"/>
        <a:ext cx="915895" cy="915895"/>
      </dsp:txXfrm>
    </dsp:sp>
    <dsp:sp modelId="{2BA4E426-7EC3-4A8B-897C-153E5C0CAF8F}">
      <dsp:nvSpPr>
        <dsp:cNvPr id="0" name=""/>
        <dsp:cNvSpPr/>
      </dsp:nvSpPr>
      <dsp:spPr>
        <a:xfrm>
          <a:off x="5918872" y="768114"/>
          <a:ext cx="751257" cy="75125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/>
        </a:p>
      </dsp:txBody>
      <dsp:txXfrm>
        <a:off x="6018451" y="922873"/>
        <a:ext cx="552099" cy="441739"/>
      </dsp:txXfrm>
    </dsp:sp>
    <dsp:sp modelId="{43326667-413A-4AF1-B2B3-B649F48CFFEA}">
      <dsp:nvSpPr>
        <dsp:cNvPr id="0" name=""/>
        <dsp:cNvSpPr/>
      </dsp:nvSpPr>
      <dsp:spPr>
        <a:xfrm>
          <a:off x="6775306" y="496107"/>
          <a:ext cx="1295271" cy="129527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Vekst i verdi-skaping per innbygger</a:t>
          </a:r>
        </a:p>
      </dsp:txBody>
      <dsp:txXfrm>
        <a:off x="6964994" y="685795"/>
        <a:ext cx="915895" cy="91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8167-9E5B-4085-9007-6B5F2F15EAE3}" type="datetimeFigureOut">
              <a:rPr lang="nb-NO" smtClean="0"/>
              <a:t>31.10.2014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D0F37-E305-48F6-83D4-F59E6F6DD9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0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3999" cy="38639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blem_Blue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823518" y="-225044"/>
            <a:ext cx="5544453" cy="55537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733800"/>
            <a:ext cx="9144000" cy="1981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gresk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0120" y="5987852"/>
            <a:ext cx="2032480" cy="7177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 flipV="1">
            <a:off x="0" y="3733800"/>
            <a:ext cx="9144000" cy="1"/>
          </a:xfrm>
          <a:prstGeom prst="line">
            <a:avLst/>
          </a:prstGeom>
          <a:ln w="3175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10800000" flipV="1">
            <a:off x="0" y="5714999"/>
            <a:ext cx="9144000" cy="1"/>
          </a:xfrm>
          <a:prstGeom prst="line">
            <a:avLst/>
          </a:prstGeom>
          <a:ln w="3175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5975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777C99C2-C624-4DA1-A8F9-3C0AD95EA4BC}" type="datetime1">
              <a:rPr lang="nb-NO" smtClean="0"/>
              <a:t>31.10.2014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40475"/>
            <a:ext cx="2895600" cy="365125"/>
          </a:xfrm>
        </p:spPr>
        <p:txBody>
          <a:bodyPr anchor="b"/>
          <a:lstStyle>
            <a:lvl1pPr algn="r"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FB95-1621-43EA-A652-0F7ECA52CD9F}" type="datetime1">
              <a:rPr lang="nb-NO" smtClean="0"/>
              <a:t>31.10.2014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D45F-04F9-4462-AB79-97EF77DF0081}" type="datetime1">
              <a:rPr lang="nb-NO" smtClean="0"/>
              <a:t>31.10.2014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134B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3863-D31D-4205-8830-8B5D960C3BF4}" type="datetime1">
              <a:rPr lang="nb-NO" smtClean="0"/>
              <a:t>31.10.2014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5B83-C259-4D71-A9AF-147CD1D65059}" type="datetime1">
              <a:rPr lang="nb-NO" smtClean="0"/>
              <a:t>31.10.2014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199"/>
            <a:ext cx="40386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86199"/>
            <a:ext cx="40386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1242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49530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CC7-CC80-4F36-9208-634009064F66}" type="datetime1">
              <a:rPr lang="nb-NO" smtClean="0"/>
              <a:t>31.10.2014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>
            <a:off x="0" y="6554788"/>
            <a:ext cx="7620000" cy="1588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gresk_hvi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6383335"/>
            <a:ext cx="1235592" cy="4363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0" y="1219198"/>
            <a:ext cx="9144000" cy="1"/>
          </a:xfrm>
          <a:prstGeom prst="line">
            <a:avLst/>
          </a:prstGeom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8B39-BF7F-43FD-936A-ECC61FCFCA2E}" type="datetime1">
              <a:rPr lang="nb-NO" smtClean="0"/>
              <a:t>31.10.2014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38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F995-8E04-A64C-B2E0-CD4CCD2211BE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5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5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5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5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470025"/>
          </a:xfrm>
        </p:spPr>
        <p:txBody>
          <a:bodyPr anchor="ctr">
            <a:normAutofit/>
          </a:bodyPr>
          <a:lstStyle/>
          <a:p>
            <a:pPr algn="ctr"/>
            <a:r>
              <a:rPr lang="nb-NO" sz="4000" dirty="0">
                <a:solidFill>
                  <a:srgbClr val="002060"/>
                </a:solidFill>
              </a:rPr>
              <a:t>Verdiskapingsevne i norske storbyregioner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03825"/>
            <a:ext cx="6400800" cy="609600"/>
          </a:xfrm>
        </p:spPr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1028" name="Picture 4" descr="http://kvinnesak.no/nkfcore/wp-content/uploads/2010/05/fors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3"/>
          <a:stretch/>
        </p:blipFill>
        <p:spPr bwMode="auto">
          <a:xfrm>
            <a:off x="0" y="0"/>
            <a:ext cx="17249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G38k8WAntp1oTrWwatuf3p58rwcN14Rp9XgT7MT3HBiM2VbdPC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r="48338"/>
          <a:stretch/>
        </p:blipFill>
        <p:spPr bwMode="auto">
          <a:xfrm>
            <a:off x="1455211" y="0"/>
            <a:ext cx="1676629" cy="37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rUQwgCJ9Leg/TpNesxJ9lSI/AAAAAAAAF9U/BqYIItCsQ4k/s1600/stavang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r="39084"/>
          <a:stretch/>
        </p:blipFill>
        <p:spPr bwMode="auto">
          <a:xfrm>
            <a:off x="3124028" y="-19004"/>
            <a:ext cx="137453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hdwallpaperstube.com/wp-content/uploads/2013/05/R%C3%A5dhus-Oslo_resized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1" r="11959" b="30226"/>
          <a:stretch/>
        </p:blipFill>
        <p:spPr bwMode="auto">
          <a:xfrm>
            <a:off x="4498567" y="-14392"/>
            <a:ext cx="1519733" cy="37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ballade.no/nmi.nsf/pic/tromso2/$file/troms%C3%B8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41966"/>
          <a:stretch/>
        </p:blipFill>
        <p:spPr bwMode="auto">
          <a:xfrm>
            <a:off x="6018300" y="0"/>
            <a:ext cx="160573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kristiansand.no/Global/Bilder/Kristiansandsportalen/Kultur%20og%20fritid/Teater/Kilden%20nov%202011%20smal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r="55902"/>
          <a:stretch/>
        </p:blipFill>
        <p:spPr bwMode="auto">
          <a:xfrm>
            <a:off x="7624035" y="-7196"/>
            <a:ext cx="15236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Andel av total sysselsetting i storbyregionene fordelt på sektorer i økonomien (2012)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5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2953"/>
            <a:ext cx="7848872" cy="2322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2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Verdiskapingsvekst i fire sektorer i </a:t>
            </a:r>
            <a:r>
              <a:rPr lang="nb-NO" dirty="0" smtClean="0"/>
              <a:t>storbyregionene (2000-2011)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5" name="Plassholder for innhold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4" y="3091915"/>
            <a:ext cx="8229600" cy="14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Sylinder 7"/>
          <p:cNvSpPr txBox="1"/>
          <p:nvPr/>
        </p:nvSpPr>
        <p:spPr>
          <a:xfrm>
            <a:off x="683568" y="1604896"/>
            <a:ext cx="24482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Grønn farge: Høy vekst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779912" y="1608503"/>
            <a:ext cx="25202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Rød farge: lav </a:t>
            </a:r>
            <a:r>
              <a:rPr lang="nb-NO" dirty="0" smtClean="0"/>
              <a:t>vekst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922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Indikatormodell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7095"/>
            <a:ext cx="5299924" cy="409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54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0214"/>
            <a:ext cx="5848346" cy="530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32 indikatorer vi har sett på i utgangspunktet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8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Indikatorer som kan være knyttet til vekst i de tre faktorene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488832" cy="3916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80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9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Utfordringer i </a:t>
            </a:r>
            <a:r>
              <a:rPr lang="nb-NO" dirty="0" smtClean="0">
                <a:solidFill>
                  <a:srgbClr val="002060"/>
                </a:solidFill>
              </a:rPr>
              <a:t>Oslo-regionen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84" y="1602067"/>
            <a:ext cx="45818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29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Utfordringer </a:t>
            </a:r>
            <a:r>
              <a:rPr lang="nb-NO" dirty="0">
                <a:solidFill>
                  <a:srgbClr val="002060"/>
                </a:solidFill>
              </a:rPr>
              <a:t>for Kristiansandsregionen</a:t>
            </a:r>
            <a:br>
              <a:rPr lang="nb-NO" dirty="0">
                <a:solidFill>
                  <a:srgbClr val="002060"/>
                </a:solidFill>
              </a:rPr>
            </a:b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464496" cy="428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1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Utfordringer for </a:t>
            </a:r>
            <a:r>
              <a:rPr lang="nb-NO" dirty="0" smtClean="0">
                <a:solidFill>
                  <a:srgbClr val="002060"/>
                </a:solidFill>
              </a:rPr>
              <a:t>Stavanger-regionen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772816"/>
            <a:ext cx="4104456" cy="392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41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Utfordringer for </a:t>
            </a:r>
            <a:r>
              <a:rPr lang="nb-NO" dirty="0" smtClean="0">
                <a:solidFill>
                  <a:srgbClr val="002060"/>
                </a:solidFill>
              </a:rPr>
              <a:t>Bergensregionen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18" y="1740482"/>
            <a:ext cx="4461520" cy="420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95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Utfordringer for </a:t>
            </a:r>
            <a:r>
              <a:rPr lang="nb-NO" dirty="0" smtClean="0">
                <a:solidFill>
                  <a:srgbClr val="002060"/>
                </a:solidFill>
              </a:rPr>
              <a:t>Trondheims-regionen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54" y="1556792"/>
            <a:ext cx="4234408" cy="4328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67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Storbyregionene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344315"/>
              </p:ext>
            </p:extLst>
          </p:nvPr>
        </p:nvGraphicFramePr>
        <p:xfrm>
          <a:off x="827584" y="1268761"/>
          <a:ext cx="7416824" cy="5266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755"/>
                <a:gridCol w="5855069"/>
              </a:tblGrid>
              <a:tr h="23468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Storbyregion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Kommuner som inngår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45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Oslo-regionen</a:t>
                      </a:r>
                      <a:endParaRPr lang="nb-NO" sz="20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(31 kommuner)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Oslo, (Akershus) Bærum, Asker, Ski, Frogn, Oppegård, Nesodden, Fet, Rælingen, Lørenskog, Skedsmo, Nittedal, Gjerdrum, Vestby, Ås, Enebakk, Aurskog-Høland, Sørum, Ullensaker, Nes, Eidsvoll, Nannestad, (Oppland) Lunner, Gran, (Østfold) Spydeberg, Hobøl, (Buskerud) Hurum, Hole, Lier og Drammen.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22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Kristiansands-regionen </a:t>
                      </a:r>
                      <a:r>
                        <a:rPr lang="nb-NO" sz="1100" dirty="0" smtClean="0">
                          <a:effectLst/>
                        </a:rPr>
                        <a:t>                 </a:t>
                      </a:r>
                      <a:r>
                        <a:rPr lang="nb-NO" sz="1100" dirty="0">
                          <a:effectLst/>
                        </a:rPr>
                        <a:t>(8 kommuner)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Kristiansand, Lillesand, Birkenes, Vennesla, Iveland, Songdalen og Søgne og Marnardal.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276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Stavanger-regionen</a:t>
                      </a:r>
                      <a:br>
                        <a:rPr lang="nb-NO" sz="1600" dirty="0" smtClean="0">
                          <a:effectLst/>
                        </a:rPr>
                      </a:br>
                      <a:r>
                        <a:rPr lang="nb-NO" sz="1100" dirty="0" smtClean="0">
                          <a:effectLst/>
                        </a:rPr>
                        <a:t> </a:t>
                      </a:r>
                      <a:r>
                        <a:rPr lang="nb-NO" sz="1100" dirty="0">
                          <a:effectLst/>
                        </a:rPr>
                        <a:t>(15 kommuner)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Stavanger, Sandnes, Sola, Randaberg, Klepp, Time, Gjesdal, Rennesøy, Strand, Kvitsøy, Hå, Forsand, Finnøy, Hjelmeland og Bjerkreim</a:t>
                      </a:r>
                      <a:r>
                        <a:rPr lang="nb-NO" sz="1400" dirty="0">
                          <a:effectLst/>
                        </a:rPr>
                        <a:t>.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276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Bergens-regionen</a:t>
                      </a:r>
                      <a:r>
                        <a:rPr lang="nb-NO" sz="1100" dirty="0" smtClean="0">
                          <a:effectLst/>
                        </a:rPr>
                        <a:t> </a:t>
                      </a:r>
                      <a:br>
                        <a:rPr lang="nb-NO" sz="1100" dirty="0" smtClean="0">
                          <a:effectLst/>
                        </a:rPr>
                      </a:br>
                      <a:r>
                        <a:rPr lang="nb-NO" sz="1100" dirty="0" smtClean="0">
                          <a:effectLst/>
                        </a:rPr>
                        <a:t>(</a:t>
                      </a:r>
                      <a:r>
                        <a:rPr lang="nb-NO" sz="1100" dirty="0">
                          <a:effectLst/>
                        </a:rPr>
                        <a:t>14 kommuner)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Bergen, Askøy, Fjell, Sund, Øygarden, Meland, Lindås, Radøy, Os, Samnanger, Osterøy, Vaksdal, Masfjorden og Fusa.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276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Trondheims-regionen</a:t>
                      </a:r>
                      <a:r>
                        <a:rPr lang="nb-NO" sz="1100" dirty="0" smtClean="0">
                          <a:effectLst/>
                        </a:rPr>
                        <a:t>                </a:t>
                      </a:r>
                      <a:r>
                        <a:rPr lang="nb-NO" sz="1100" dirty="0">
                          <a:effectLst/>
                        </a:rPr>
                        <a:t>(10 kommuner)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Trondheim, Skaun, Klæbu, Melhus, Malvik, Midtre Gauldal, Stjørdal, Rissa, Orkdal, Leksvik.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276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Tromsø-regionen </a:t>
                      </a:r>
                      <a:r>
                        <a:rPr lang="nb-NO" sz="1100" dirty="0">
                          <a:effectLst/>
                        </a:rPr>
                        <a:t>   </a:t>
                      </a:r>
                      <a:r>
                        <a:rPr lang="nb-NO" sz="1100" dirty="0" smtClean="0">
                          <a:effectLst/>
                        </a:rPr>
                        <a:t/>
                      </a:r>
                      <a:br>
                        <a:rPr lang="nb-NO" sz="1100" dirty="0" smtClean="0">
                          <a:effectLst/>
                        </a:rPr>
                      </a:br>
                      <a:r>
                        <a:rPr lang="nb-NO" sz="1100" dirty="0" smtClean="0">
                          <a:effectLst/>
                        </a:rPr>
                        <a:t>(</a:t>
                      </a:r>
                      <a:r>
                        <a:rPr lang="nb-NO" sz="1100" dirty="0">
                          <a:effectLst/>
                        </a:rPr>
                        <a:t>2 kommuner)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Tromsø og Karlsøy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749057" y="27524"/>
            <a:ext cx="14501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67940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Utfordringer for </a:t>
            </a:r>
            <a:r>
              <a:rPr lang="nb-NO" dirty="0" smtClean="0">
                <a:solidFill>
                  <a:srgbClr val="002060"/>
                </a:solidFill>
              </a:rPr>
              <a:t>Tromsø-regionen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844824"/>
            <a:ext cx="403244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4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944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22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72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23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45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24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36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25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63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06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27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" y="1750679"/>
            <a:ext cx="8079417" cy="392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95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28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7" y="1893730"/>
            <a:ext cx="7647925" cy="3634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055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29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8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innbyggere i 2012 i 1000 personer</a:t>
            </a:r>
            <a:br>
              <a:rPr lang="nb-NO" dirty="0" smtClean="0"/>
            </a:br>
            <a:r>
              <a:rPr lang="nb-NO" sz="1800" dirty="0" smtClean="0"/>
              <a:t>Kilde SSB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5" y="1447800"/>
            <a:ext cx="821115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7596336" y="2030461"/>
            <a:ext cx="864096" cy="345638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414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30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088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31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201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32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453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33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2" y="1786442"/>
            <a:ext cx="8007756" cy="384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63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34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83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35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" y="1606867"/>
            <a:ext cx="8079417" cy="420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159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36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8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37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80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38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365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39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2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2000" dirty="0"/>
              <a:t>Verdiskaping </a:t>
            </a:r>
            <a:r>
              <a:rPr lang="nb-NO" sz="2000" dirty="0" smtClean="0"/>
              <a:t>(bruttoprodukt) per innbygger i 2000 og 2012</a:t>
            </a:r>
            <a:br>
              <a:rPr lang="nb-NO" sz="2000" dirty="0" smtClean="0"/>
            </a:br>
            <a:r>
              <a:rPr lang="nb-NO" sz="1600" dirty="0" smtClean="0"/>
              <a:t>Kilde : SSB og </a:t>
            </a:r>
            <a:r>
              <a:rPr lang="nb-NO" sz="1600" dirty="0" err="1" smtClean="0"/>
              <a:t>Menon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788064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3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40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30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41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540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42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" y="1606867"/>
            <a:ext cx="8079417" cy="420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893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43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" y="1750679"/>
            <a:ext cx="8079417" cy="392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30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44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2" y="1606867"/>
            <a:ext cx="8007756" cy="420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85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45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3" y="1447800"/>
            <a:ext cx="822065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730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46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2" y="1576431"/>
            <a:ext cx="7936095" cy="426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38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47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223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48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434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49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28"/>
            <a:ext cx="8229600" cy="45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14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Vekst i antall innbyggere 2000-2012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sz="1800" dirty="0" smtClean="0">
                <a:solidFill>
                  <a:srgbClr val="002060"/>
                </a:solidFill>
              </a:rPr>
              <a:t>Kilde SSB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5" y="1447800"/>
            <a:ext cx="821115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290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Antall registrerte passasjerer til og fra utlandet (direkte) fra/til flyplasser i Norge (1000 personer)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50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8782"/>
            <a:ext cx="8229600" cy="348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63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</a:t>
            </a:r>
            <a:r>
              <a:rPr lang="nb-NO" dirty="0" err="1" smtClean="0"/>
              <a:t>utenlandsdestinasjoner</a:t>
            </a:r>
            <a:r>
              <a:rPr lang="nb-NO" dirty="0" smtClean="0"/>
              <a:t> </a:t>
            </a:r>
            <a:r>
              <a:rPr lang="nb-NO" dirty="0"/>
              <a:t>per flyplass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51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4" y="2362461"/>
            <a:ext cx="4022731" cy="269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414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Korrelasjonsmatrisen for </a:t>
            </a:r>
            <a:r>
              <a:rPr lang="nb-NO" dirty="0" smtClean="0"/>
              <a:t>indikatorene (øvre del)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52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2" y="1447800"/>
            <a:ext cx="758759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032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Korrelasjonsmatrisen for indikatorene </a:t>
            </a:r>
            <a:r>
              <a:rPr lang="nb-NO" dirty="0" smtClean="0"/>
              <a:t>(nedre </a:t>
            </a:r>
            <a:r>
              <a:rPr lang="nb-NO" dirty="0"/>
              <a:t>del)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53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61" y="1447800"/>
            <a:ext cx="738307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811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Verdiskaping i næringslivet i Oslo-regionen -  fordelt på næringer: løpende priser i millioner kroner.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Kilde</a:t>
            </a:r>
            <a:r>
              <a:rPr lang="nb-NO" sz="2200" dirty="0"/>
              <a:t>: </a:t>
            </a:r>
            <a:r>
              <a:rPr lang="nb-NO" sz="2200" dirty="0" err="1"/>
              <a:t>Menon</a:t>
            </a:r>
            <a:r>
              <a:rPr lang="nb-NO" sz="2200" dirty="0"/>
              <a:t>/Soliditet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54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409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Verdiskaping i næringslivet i Kristiansandsregionen - fordelt på næringer: løpende priser i millioner kroner.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Kilde</a:t>
            </a:r>
            <a:r>
              <a:rPr lang="nb-NO" sz="2200" dirty="0"/>
              <a:t>: </a:t>
            </a:r>
            <a:r>
              <a:rPr lang="nb-NO" sz="2200" dirty="0" err="1" smtClean="0"/>
              <a:t>Menon</a:t>
            </a:r>
            <a:r>
              <a:rPr lang="nb-NO" sz="2200" dirty="0" smtClean="0"/>
              <a:t>/Soliditet</a:t>
            </a:r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55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1632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Verdiskaping i næringslivet i Stavanger-regionen - fordelt på næringer: løpende priser i millioner kroner.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Kilde</a:t>
            </a:r>
            <a:r>
              <a:rPr lang="nb-NO" sz="2200" dirty="0"/>
              <a:t>: </a:t>
            </a:r>
            <a:r>
              <a:rPr lang="nb-NO" sz="2200" dirty="0" err="1"/>
              <a:t>Menon</a:t>
            </a:r>
            <a:r>
              <a:rPr lang="nb-NO" sz="2200" dirty="0"/>
              <a:t>/Soliditet</a:t>
            </a:r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56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622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Verdiskaping i næringslivet i Bergensregionen - fordelt på næringer: løpende priser i millioner kroner.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Kilde</a:t>
            </a:r>
            <a:r>
              <a:rPr lang="nb-NO" sz="2200" dirty="0"/>
              <a:t>: </a:t>
            </a:r>
            <a:r>
              <a:rPr lang="nb-NO" sz="2200" dirty="0" err="1"/>
              <a:t>Menon</a:t>
            </a:r>
            <a:r>
              <a:rPr lang="nb-NO" sz="2200" dirty="0"/>
              <a:t>/Soliditet</a:t>
            </a:r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57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058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Verdiskaping i næringslivet i Trondheimsregionen - fordelt på næringer: løpende priser i millioner kroner.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Kilde</a:t>
            </a:r>
            <a:r>
              <a:rPr lang="nb-NO" sz="2000" dirty="0"/>
              <a:t>: </a:t>
            </a:r>
            <a:r>
              <a:rPr lang="nb-NO" sz="2000" dirty="0" err="1"/>
              <a:t>Menon</a:t>
            </a:r>
            <a:r>
              <a:rPr lang="nb-NO" sz="2000" dirty="0"/>
              <a:t>/Soliditet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58</a:t>
            </a:fld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315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Verdiskaping </a:t>
            </a:r>
            <a:r>
              <a:rPr lang="nb-NO" dirty="0"/>
              <a:t>i næringslivet i Tromsø-regionen - fordelt på næringer: løpende priser i millioner kroner.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Kilde</a:t>
            </a:r>
            <a:r>
              <a:rPr lang="nb-NO" sz="2200" dirty="0"/>
              <a:t>: </a:t>
            </a:r>
            <a:r>
              <a:rPr lang="nb-NO" sz="2200" dirty="0" err="1"/>
              <a:t>Menon</a:t>
            </a:r>
            <a:r>
              <a:rPr lang="nb-NO" sz="2200" dirty="0"/>
              <a:t>/Soliditet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59</a:t>
            </a:fld>
            <a:endParaRPr lang="nb-NO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35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Storby-regionenes vekst i </a:t>
            </a:r>
            <a:br>
              <a:rPr lang="nb-NO" dirty="0" smtClean="0"/>
            </a:br>
            <a:r>
              <a:rPr lang="nb-NO" dirty="0" smtClean="0"/>
              <a:t>verdiskaping per innbygger (2000-2011</a:t>
            </a:r>
            <a:r>
              <a:rPr lang="nb-NO" dirty="0" smtClean="0"/>
              <a:t>)</a:t>
            </a:r>
            <a:br>
              <a:rPr lang="nb-NO" dirty="0" smtClean="0"/>
            </a:br>
            <a:r>
              <a:rPr lang="nb-NO" sz="2000" dirty="0" smtClean="0"/>
              <a:t>Kilde: </a:t>
            </a:r>
            <a:r>
              <a:rPr lang="nb-NO" sz="2000" dirty="0" err="1" smtClean="0"/>
              <a:t>Menon</a:t>
            </a:r>
            <a:r>
              <a:rPr lang="nb-NO" sz="2000" dirty="0" smtClean="0"/>
              <a:t> og SSB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6</a:t>
            </a:fld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031734"/>
              </p:ext>
            </p:extLst>
          </p:nvPr>
        </p:nvGraphicFramePr>
        <p:xfrm>
          <a:off x="457200" y="1447801"/>
          <a:ext cx="8229600" cy="414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66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Dekomponering av vekst i verdiskaping </a:t>
            </a:r>
            <a:r>
              <a:rPr lang="nb-NO" dirty="0"/>
              <a:t>per innbygger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7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5191118"/>
              </p:ext>
            </p:extLst>
          </p:nvPr>
        </p:nvGraphicFramePr>
        <p:xfrm>
          <a:off x="534380" y="2717305"/>
          <a:ext cx="8075240" cy="2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2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27280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Vekstregnskapet</a:t>
            </a:r>
            <a:r>
              <a:rPr lang="nb-NO" dirty="0">
                <a:solidFill>
                  <a:srgbClr val="002060"/>
                </a:solidFill>
              </a:rPr>
              <a:t/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sz="2000" dirty="0">
                <a:solidFill>
                  <a:srgbClr val="002060"/>
                </a:solidFill>
              </a:rPr>
              <a:t>Dekomponering av verdiskapingsmålet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Vekstregnskapet for alle storbyregionene (Verdiskaping per innbygger, vekst fra 2000 – 2011)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09004"/>
      </p:ext>
    </p:extLst>
  </p:cSld>
  <p:clrMapOvr>
    <a:masterClrMapping/>
  </p:clrMapOvr>
</p:sld>
</file>

<file path=ppt/theme/theme1.xml><?xml version="1.0" encoding="utf-8"?>
<a:theme xmlns:a="http://schemas.openxmlformats.org/drawingml/2006/main" name="MENON_Powerpointmal_Feb2011_v2">
  <a:themeElements>
    <a:clrScheme name="Custom 30">
      <a:dk1>
        <a:srgbClr val="212426"/>
      </a:dk1>
      <a:lt1>
        <a:sysClr val="window" lastClr="FFFFFF"/>
      </a:lt1>
      <a:dk2>
        <a:srgbClr val="134B70"/>
      </a:dk2>
      <a:lt2>
        <a:srgbClr val="D8DCDC"/>
      </a:lt2>
      <a:accent1>
        <a:srgbClr val="002060"/>
      </a:accent1>
      <a:accent2>
        <a:srgbClr val="E46D0A"/>
      </a:accent2>
      <a:accent3>
        <a:srgbClr val="95B3D7"/>
      </a:accent3>
      <a:accent4>
        <a:srgbClr val="FFC000"/>
      </a:accent4>
      <a:accent5>
        <a:srgbClr val="969696"/>
      </a:accent5>
      <a:accent6>
        <a:srgbClr val="323232"/>
      </a:accent6>
      <a:hlink>
        <a:srgbClr val="378DB6"/>
      </a:hlink>
      <a:folHlink>
        <a:srgbClr val="122C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488E22D47EF3554296333CA137D504B2" ma:contentTypeVersion="0" ma:contentTypeDescription="" ma:contentTypeScope="" ma:versionID="0457c188994a073456b769cf46d8f8d4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Verktøy</TermName>
          <TermId xmlns="http://schemas.microsoft.com/office/infopath/2007/PartnerControls">b2de6fa2-f73d-4c39-b2aa-ce028b1a5534</TermId>
        </TermInfo>
      </Terms>
    </h63eb6bf2e3d4f93aa1ddf743b668c17>
    <Rapportforfatter xmlns="a0c403bc-df03-43c8-915b-d2d6e5c89d57" xsi:nil="true"/>
    <ReportDescription xmlns="http://schemas.microsoft.com/sharepoint/v3" xsi:nil="true"/>
    <TaxCatchAll xmlns="a0c403bc-df03-43c8-915b-d2d6e5c89d57">
      <Value>97</Value>
    </TaxCatchAll>
    <_dlc_DocId xmlns="a0c403bc-df03-43c8-915b-d2d6e5c89d57">DMFW2D44QQMK-1964127384-1</_dlc_DocId>
    <_dlc_DocIdUrl xmlns="a0c403bc-df03-43c8-915b-d2d6e5c89d57">
      <Url>http://fou.ks.no/prosjekter/000023/_layouts/15/DocIdRedir.aspx?ID=DMFW2D44QQMK-1964127384-1</Url>
      <Description>DMFW2D44QQMK-1964127384-1</Description>
    </_dlc_DocIdUrl>
  </documentManagement>
</p:properties>
</file>

<file path=customXml/itemProps1.xml><?xml version="1.0" encoding="utf-8"?>
<ds:datastoreItem xmlns:ds="http://schemas.openxmlformats.org/officeDocument/2006/customXml" ds:itemID="{3F6D4B57-1274-4753-BEC0-89DFE9028DCB}"/>
</file>

<file path=customXml/itemProps2.xml><?xml version="1.0" encoding="utf-8"?>
<ds:datastoreItem xmlns:ds="http://schemas.openxmlformats.org/officeDocument/2006/customXml" ds:itemID="{49E49F6B-D671-437D-ADDF-9767F622ADF1}"/>
</file>

<file path=customXml/itemProps3.xml><?xml version="1.0" encoding="utf-8"?>
<ds:datastoreItem xmlns:ds="http://schemas.openxmlformats.org/officeDocument/2006/customXml" ds:itemID="{C36ED2BB-E9B6-40FD-8F26-C16FA3B14765}"/>
</file>

<file path=customXml/itemProps4.xml><?xml version="1.0" encoding="utf-8"?>
<ds:datastoreItem xmlns:ds="http://schemas.openxmlformats.org/officeDocument/2006/customXml" ds:itemID="{220B6586-48D8-4278-88D0-A88BDDFB7FA7}"/>
</file>

<file path=docProps/app.xml><?xml version="1.0" encoding="utf-8"?>
<Properties xmlns="http://schemas.openxmlformats.org/officeDocument/2006/extended-properties" xmlns:vt="http://schemas.openxmlformats.org/officeDocument/2006/docPropsVTypes">
  <Template>MENON_Powerpointmal_Feb2011_v2</Template>
  <TotalTime>13660</TotalTime>
  <Words>487</Words>
  <Application>Microsoft Office PowerPoint</Application>
  <PresentationFormat>Skjermfremvisning (4:3)</PresentationFormat>
  <Paragraphs>125</Paragraphs>
  <Slides>59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Wingdings</vt:lpstr>
      <vt:lpstr>MENON_Powerpointmal_Feb2011_v2</vt:lpstr>
      <vt:lpstr>Verdiskapingsevne i norske storbyregioner</vt:lpstr>
      <vt:lpstr>Storbyregionene</vt:lpstr>
      <vt:lpstr>Antall innbyggere i 2012 i 1000 personer Kilde SSB</vt:lpstr>
      <vt:lpstr> Verdiskaping (bruttoprodukt) per innbygger i 2000 og 2012 Kilde : SSB og Menon</vt:lpstr>
      <vt:lpstr>Vekst i antall innbyggere 2000-2012 Kilde SSB</vt:lpstr>
      <vt:lpstr>Storby-regionenes vekst i  verdiskaping per innbygger (2000-2011) Kilde: Menon og SSB </vt:lpstr>
      <vt:lpstr>Dekomponering av vekst i verdiskaping per innbygger:</vt:lpstr>
      <vt:lpstr>Vekstregnskapet Dekomponering av verdiskapingsmålet</vt:lpstr>
      <vt:lpstr>Vekstregnskapet for alle storbyregionene (Verdiskaping per innbygger, vekst fra 2000 – 2011)</vt:lpstr>
      <vt:lpstr>Andel av total sysselsetting i storbyregionene fordelt på sektorer i økonomien (2012)</vt:lpstr>
      <vt:lpstr>Verdiskapingsvekst i fire sektorer i storbyregionene (2000-2011)</vt:lpstr>
      <vt:lpstr>Indikatormodell</vt:lpstr>
      <vt:lpstr>32 indikatorer vi har sett på i utgangspunktet</vt:lpstr>
      <vt:lpstr>Indikatorer som kan være knyttet til vekst i de tre faktorene</vt:lpstr>
      <vt:lpstr>Utfordringer i Oslo-regionen</vt:lpstr>
      <vt:lpstr>Utfordringer for Kristiansandsregionen </vt:lpstr>
      <vt:lpstr>Utfordringer for Stavanger-regionen</vt:lpstr>
      <vt:lpstr>Utfordringer for Bergensregionen</vt:lpstr>
      <vt:lpstr>Utfordringer for Trondheims-regionen</vt:lpstr>
      <vt:lpstr>Utfordringer for Tromsø-regionen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Antall registrerte passasjerer til og fra utlandet (direkte) fra/til flyplasser i Norge (1000 personer) </vt:lpstr>
      <vt:lpstr>Antall utenlandsdestinasjoner per flyplass </vt:lpstr>
      <vt:lpstr>Korrelasjonsmatrisen for indikatorene (øvre del)</vt:lpstr>
      <vt:lpstr>Korrelasjonsmatrisen for indikatorene (nedre del)</vt:lpstr>
      <vt:lpstr>Verdiskaping i næringslivet i Oslo-regionen -  fordelt på næringer: løpende priser i millioner kroner.  Kilde: Menon/Soliditet</vt:lpstr>
      <vt:lpstr>Verdiskaping i næringslivet i Kristiansandsregionen - fordelt på næringer: løpende priser i millioner kroner.  Kilde: Menon/Soliditet</vt:lpstr>
      <vt:lpstr>Verdiskaping i næringslivet i Stavanger-regionen - fordelt på næringer: løpende priser i millioner kroner.  Kilde: Menon/Soliditet</vt:lpstr>
      <vt:lpstr>Verdiskaping i næringslivet i Bergensregionen - fordelt på næringer: løpende priser i millioner kroner.  Kilde: Menon/Soliditet</vt:lpstr>
      <vt:lpstr>Verdiskaping i næringslivet i Trondheimsregionen - fordelt på næringer: løpende priser i millioner kroner.  Kilde: Menon/Soliditet</vt:lpstr>
      <vt:lpstr>Verdiskaping i næringslivet i Tromsø-regionen - fordelt på næringer: løpende priser i millioner kroner.  Kilde: Menon/Soliditet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Leo</dc:creator>
  <cp:lastModifiedBy>Leo Grünfeld</cp:lastModifiedBy>
  <cp:revision>368</cp:revision>
  <dcterms:created xsi:type="dcterms:W3CDTF">2011-04-14T08:42:23Z</dcterms:created>
  <dcterms:modified xsi:type="dcterms:W3CDTF">2014-10-31T12:58:52Z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0x010100C466DCB15B7C4D46B76A8E26AA95A52000488E22D47EF3554296333CA137D504B2</vt:lpwstr>
  </property>
  <property fmtid="{D5CDD505-2E9C-101B-9397-08002B2CF9AE}" pid="3" name="_dlc_DocIdItemGuid">
    <vt:lpwstr>c3978afe-92a6-40a4-9efc-a277dcbe803a</vt:lpwstr>
  </property>
  <property fmtid="{D5CDD505-2E9C-101B-9397-08002B2CF9AE}" pid="4" name="Dokumentkategori">
    <vt:lpwstr>97;#Verktøy|b2de6fa2-f73d-4c39-b2aa-ce028b1a5534</vt:lpwstr>
  </property>
</Properties>
</file>