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Override9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olors7.xml" ContentType="application/vnd.ms-office.chartcolorstyle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7.xml" ContentType="application/vnd.openxmlformats-officedocument.themeOverride+xml"/>
  <Override PartName="/ppt/charts/style3.xml" ContentType="application/vnd.ms-office.chart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style7.xml" ContentType="application/vnd.ms-office.chart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theme/themeOverride5.xml" ContentType="application/vnd.openxmlformats-officedocument.themeOverrid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style5.xml" ContentType="application/vnd.ms-office.chartstyl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olors3.xml" ContentType="application/vnd.ms-office.chartcolorstyle+xml"/>
  <Override PartName="/ppt/charts/chart7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93313" r:id="rId4"/>
    <p:sldMasterId id="2147493490" r:id="rId5"/>
    <p:sldMasterId id="2147493534" r:id="rId6"/>
    <p:sldMasterId id="2147493576" r:id="rId7"/>
  </p:sldMasterIdLst>
  <p:notesMasterIdLst>
    <p:notesMasterId r:id="rId18"/>
  </p:notesMasterIdLst>
  <p:handoutMasterIdLst>
    <p:handoutMasterId r:id="rId19"/>
  </p:handoutMasterIdLst>
  <p:sldIdLst>
    <p:sldId id="603" r:id="rId8"/>
    <p:sldId id="637" r:id="rId9"/>
    <p:sldId id="638" r:id="rId10"/>
    <p:sldId id="639" r:id="rId11"/>
    <p:sldId id="640" r:id="rId12"/>
    <p:sldId id="641" r:id="rId13"/>
    <p:sldId id="642" r:id="rId14"/>
    <p:sldId id="643" r:id="rId15"/>
    <p:sldId id="645" r:id="rId16"/>
    <p:sldId id="644" r:id="rId17"/>
  </p:sldIdLst>
  <p:sldSz cx="9144000" cy="5143500" type="screen16x9"/>
  <p:notesSz cx="6669088" cy="9926638"/>
  <p:defaultTextStyle>
    <a:defPPr>
      <a:defRPr lang="en-US"/>
    </a:defPPr>
    <a:lvl1pPr marL="0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2140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4282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6422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48564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0704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2846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34986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97126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230">
          <p15:clr>
            <a:srgbClr val="A4A3A4"/>
          </p15:clr>
        </p15:guide>
        <p15:guide id="3" orient="horz" pos="4534">
          <p15:clr>
            <a:srgbClr val="A4A3A4"/>
          </p15:clr>
        </p15:guide>
        <p15:guide id="4" orient="horz" pos="4286">
          <p15:clr>
            <a:srgbClr val="A4A3A4"/>
          </p15:clr>
        </p15:guide>
        <p15:guide id="5" pos="4241" userDrawn="1">
          <p15:clr>
            <a:srgbClr val="A4A3A4"/>
          </p15:clr>
        </p15:guide>
        <p15:guide id="6" pos="237">
          <p15:clr>
            <a:srgbClr val="A4A3A4"/>
          </p15:clr>
        </p15:guide>
        <p15:guide id="7" pos="8229">
          <p15:clr>
            <a:srgbClr val="A4A3A4"/>
          </p15:clr>
        </p15:guide>
        <p15:guide id="8" pos="949">
          <p15:clr>
            <a:srgbClr val="A4A3A4"/>
          </p15:clr>
        </p15:guide>
        <p15:guide id="9" pos="7517">
          <p15:clr>
            <a:srgbClr val="A4A3A4"/>
          </p15:clr>
        </p15:guide>
        <p15:guide id="10" orient="horz" pos="1685">
          <p15:clr>
            <a:srgbClr val="A4A3A4"/>
          </p15:clr>
        </p15:guide>
        <p15:guide id="11" orient="horz" pos="161">
          <p15:clr>
            <a:srgbClr val="A4A3A4"/>
          </p15:clr>
        </p15:guide>
        <p15:guide id="12" orient="horz" pos="3084">
          <p15:clr>
            <a:srgbClr val="A4A3A4"/>
          </p15:clr>
        </p15:guide>
        <p15:guide id="13" orient="horz" pos="2544">
          <p15:clr>
            <a:srgbClr val="A4A3A4"/>
          </p15:clr>
        </p15:guide>
        <p15:guide id="14" orient="horz" pos="875">
          <p15:clr>
            <a:srgbClr val="A4A3A4"/>
          </p15:clr>
        </p15:guide>
        <p15:guide id="15" orient="horz" pos="1749">
          <p15:clr>
            <a:srgbClr val="A4A3A4"/>
          </p15:clr>
        </p15:guide>
        <p15:guide id="16" orient="horz" pos="621">
          <p15:clr>
            <a:srgbClr val="A4A3A4"/>
          </p15:clr>
        </p15:guide>
        <p15:guide id="17" orient="horz" pos="2865">
          <p15:clr>
            <a:srgbClr val="A4A3A4"/>
          </p15:clr>
        </p15:guide>
        <p15:guide id="18" orient="horz" pos="2130">
          <p15:clr>
            <a:srgbClr val="A4A3A4"/>
          </p15:clr>
        </p15:guide>
        <p15:guide id="19" orient="horz" pos="2184">
          <p15:clr>
            <a:srgbClr val="A4A3A4"/>
          </p15:clr>
        </p15:guide>
        <p15:guide id="20" orient="horz" pos="321">
          <p15:clr>
            <a:srgbClr val="A4A3A4"/>
          </p15:clr>
        </p15:guide>
        <p15:guide id="21" orient="horz" pos="1607">
          <p15:clr>
            <a:srgbClr val="A4A3A4"/>
          </p15:clr>
        </p15:guide>
        <p15:guide id="22" pos="2880">
          <p15:clr>
            <a:srgbClr val="A4A3A4"/>
          </p15:clr>
        </p15:guide>
        <p15:guide id="23" pos="156">
          <p15:clr>
            <a:srgbClr val="A4A3A4"/>
          </p15:clr>
        </p15:guide>
        <p15:guide id="24" pos="5598">
          <p15:clr>
            <a:srgbClr val="A4A3A4"/>
          </p15:clr>
        </p15:guide>
        <p15:guide id="25" pos="399">
          <p15:clr>
            <a:srgbClr val="A4A3A4"/>
          </p15:clr>
        </p15:guide>
        <p15:guide id="26" pos="5114">
          <p15:clr>
            <a:srgbClr val="A4A3A4"/>
          </p15:clr>
        </p15:guide>
        <p15:guide id="27" pos="1373">
          <p15:clr>
            <a:srgbClr val="A4A3A4"/>
          </p15:clr>
        </p15:guide>
        <p15:guide id="28" pos="4383">
          <p15:clr>
            <a:srgbClr val="A4A3A4"/>
          </p15:clr>
        </p15:guide>
        <p15:guide id="29" pos="5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AA"/>
    <a:srgbClr val="B7BF12"/>
    <a:srgbClr val="DAD397"/>
    <a:srgbClr val="9A9A96"/>
    <a:srgbClr val="B5A66C"/>
    <a:srgbClr val="BFAE76"/>
    <a:srgbClr val="D4C88B"/>
    <a:srgbClr val="343434"/>
    <a:srgbClr val="000000"/>
    <a:srgbClr val="FFF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50" autoAdjust="0"/>
    <p:restoredTop sz="93886" autoAdjust="0"/>
  </p:normalViewPr>
  <p:slideViewPr>
    <p:cSldViewPr snapToGrid="0" snapToObjects="1" showGuides="1">
      <p:cViewPr varScale="1">
        <p:scale>
          <a:sx n="214" d="100"/>
          <a:sy n="214" d="100"/>
        </p:scale>
        <p:origin x="546" y="174"/>
      </p:cViewPr>
      <p:guideLst>
        <p:guide orient="horz" pos="2382"/>
        <p:guide orient="horz" pos="230"/>
        <p:guide orient="horz" pos="4534"/>
        <p:guide orient="horz" pos="4286"/>
        <p:guide pos="4241"/>
        <p:guide pos="237"/>
        <p:guide pos="8229"/>
        <p:guide pos="949"/>
        <p:guide pos="7517"/>
        <p:guide orient="horz" pos="1685"/>
        <p:guide orient="horz" pos="161"/>
        <p:guide orient="horz" pos="3084"/>
        <p:guide orient="horz" pos="2544"/>
        <p:guide orient="horz" pos="875"/>
        <p:guide orient="horz" pos="1749"/>
        <p:guide orient="horz" pos="621"/>
        <p:guide orient="horz" pos="2865"/>
        <p:guide orient="horz" pos="2130"/>
        <p:guide orient="horz" pos="2184"/>
        <p:guide orient="horz" pos="321"/>
        <p:guide orient="horz" pos="1607"/>
        <p:guide pos="2880"/>
        <p:guide pos="156"/>
        <p:guide pos="5598"/>
        <p:guide pos="399"/>
        <p:guide pos="5114"/>
        <p:guide pos="1373"/>
        <p:guide pos="4383"/>
        <p:guide pos="5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3870" y="102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ustomXml" Target="../customXml/item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6093027031415"/>
          <c:y val="0"/>
          <c:w val="0.64802121384311495"/>
          <c:h val="0.9832806395383783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2021 (n=217)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0.75115207373271897</c:v>
                </c:pt>
                <c:pt idx="1">
                  <c:v>0.235023041474654</c:v>
                </c:pt>
                <c:pt idx="2">
                  <c:v>1.3824884792626699E-2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00-4D45-959E-680C5CAEFD72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 (n=229)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0.81</c:v>
                </c:pt>
                <c:pt idx="1">
                  <c:v>0.18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00-4D45-959E-680C5CAEFD72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  <c:pt idx="0">
                  <c:v>2019 (n=275)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00-4D45-959E-680C5CAEFD7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00-4D45-959E-680C5CAEFD7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00-4D45-959E-680C5CAEFD72}"/>
              </c:ext>
            </c:extLst>
          </c:dPt>
          <c:dLbls>
            <c:dLbl>
              <c:idx val="0"/>
              <c:layout>
                <c:manualLayout>
                  <c:x val="-7.17893768433585E-3"/>
                  <c:y val="5.06377492287151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00-4D45-959E-680C5CAEFD72}"/>
                </c:ext>
              </c:extLst>
            </c:dLbl>
            <c:dLbl>
              <c:idx val="1"/>
              <c:layout>
                <c:manualLayout>
                  <c:x val="-6.2500744108017932E-3"/>
                  <c:y val="-5.258553207164893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00-4D45-959E-680C5CAEFD72}"/>
                </c:ext>
              </c:extLst>
            </c:dLbl>
            <c:dLbl>
              <c:idx val="2"/>
              <c:layout>
                <c:manualLayout>
                  <c:x val="-5.7586925345672248E-3"/>
                  <c:y val="-3.024358797255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00-4D45-959E-680C5CAEFD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0.705454545454545</c:v>
                </c:pt>
                <c:pt idx="1">
                  <c:v>0.28363636363636396</c:v>
                </c:pt>
                <c:pt idx="2">
                  <c:v>1.09090909090909E-2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00-4D45-959E-680C5CAEFD72}"/>
            </c:ext>
          </c:extLst>
        </c:ser>
        <c:ser>
          <c:idx val="2"/>
          <c:order val="3"/>
          <c:tx>
            <c:strRef>
              <c:f>Sheet1!$B$1</c:f>
              <c:strCache>
                <c:ptCount val="1"/>
                <c:pt idx="0">
                  <c:v>2018 (n=241)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0.67634854771784203</c:v>
                </c:pt>
                <c:pt idx="1">
                  <c:v>0.31120331950207503</c:v>
                </c:pt>
                <c:pt idx="2">
                  <c:v>1.2448132780083001E-2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D00-4D45-959E-680C5CAEF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38174256"/>
        <c:axId val="1138172288"/>
      </c:barChart>
      <c:valAx>
        <c:axId val="1138172288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1138174256"/>
        <c:crosses val="autoZero"/>
        <c:crossBetween val="between"/>
      </c:valAx>
      <c:catAx>
        <c:axId val="11381742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1138172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19303641732286"/>
          <c:y val="4.1160051335702462E-2"/>
          <c:w val="0.57283256515634329"/>
          <c:h val="0.9588399486642975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2021 (n=51)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0.52941176470588203</c:v>
                </c:pt>
                <c:pt idx="1">
                  <c:v>0.19607843137254899</c:v>
                </c:pt>
                <c:pt idx="2">
                  <c:v>0.27450980392156898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B4-43C4-98F8-43B25E5963C5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 (n=42)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0.36</c:v>
                </c:pt>
                <c:pt idx="1">
                  <c:v>0.4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B4-43C4-98F8-43B25E5963C5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  <c:pt idx="0">
                  <c:v>2019 (n=78)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B4-43C4-98F8-43B25E5963C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B4-43C4-98F8-43B25E5963C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B4-43C4-98F8-43B25E5963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0.46153846153846201</c:v>
                </c:pt>
                <c:pt idx="1">
                  <c:v>0.256410256410256</c:v>
                </c:pt>
                <c:pt idx="2">
                  <c:v>0.28205128205128199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B4-43C4-98F8-43B25E5963C5}"/>
            </c:ext>
          </c:extLst>
        </c:ser>
        <c:ser>
          <c:idx val="2"/>
          <c:order val="3"/>
          <c:tx>
            <c:strRef>
              <c:f>Sheet1!$B$1</c:f>
              <c:strCache>
                <c:ptCount val="1"/>
                <c:pt idx="0">
                  <c:v>2018 (n=75)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0.52</c:v>
                </c:pt>
                <c:pt idx="1">
                  <c:v>0.293333333333333</c:v>
                </c:pt>
                <c:pt idx="2">
                  <c:v>0.18666666666666701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AB4-43C4-98F8-43B25E5963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84354104"/>
        <c:axId val="1184358040"/>
      </c:barChart>
      <c:valAx>
        <c:axId val="1184358040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1184354104"/>
        <c:crosses val="autoZero"/>
        <c:crossBetween val="between"/>
        <c:majorUnit val="0.2"/>
      </c:valAx>
      <c:catAx>
        <c:axId val="11843541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1184358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890497281301798"/>
          <c:y val="0.33214708038238649"/>
          <c:w val="0.20109502718698199"/>
          <c:h val="0.421339783062310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017811092390743"/>
          <c:y val="2.5709249030438357E-2"/>
          <c:w val="0.44455663870487599"/>
          <c:h val="0.84985779762604319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Sheet1!$A$5</c:f>
              <c:strCache>
                <c:ptCount val="1"/>
                <c:pt idx="0">
                  <c:v>2021 (n=163)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1-3 Mest sentral</c:v>
                </c:pt>
                <c:pt idx="1">
                  <c:v>4</c:v>
                </c:pt>
                <c:pt idx="2">
                  <c:v>5</c:v>
                </c:pt>
                <c:pt idx="3">
                  <c:v>6 Minst sentral</c:v>
                </c:pt>
              </c:strCache>
            </c:strRef>
          </c:cat>
          <c:val>
            <c:numRef>
              <c:f>Sheet1!$B$5:$E$5</c:f>
              <c:numCache>
                <c:formatCode>0%</c:formatCode>
                <c:ptCount val="4"/>
                <c:pt idx="0">
                  <c:v>0.53571428571428603</c:v>
                </c:pt>
                <c:pt idx="1">
                  <c:v>0.88461538461538491</c:v>
                </c:pt>
                <c:pt idx="2">
                  <c:v>0.83333333333333304</c:v>
                </c:pt>
                <c:pt idx="3">
                  <c:v>0.763636363636364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1-4AA9-B345-C0309A7B21C6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2020 (n=186)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1-3 Mest sentral</c:v>
                </c:pt>
                <c:pt idx="1">
                  <c:v>4</c:v>
                </c:pt>
                <c:pt idx="2">
                  <c:v>5</c:v>
                </c:pt>
                <c:pt idx="3">
                  <c:v>6 Minst sentral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0.55000000000000004</c:v>
                </c:pt>
                <c:pt idx="1">
                  <c:v>0.94</c:v>
                </c:pt>
                <c:pt idx="2">
                  <c:v>0.88</c:v>
                </c:pt>
                <c:pt idx="3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91-4AA9-B345-C0309A7B21C6}"/>
            </c:ext>
          </c:extLst>
        </c:ser>
        <c:ser>
          <c:idx val="0"/>
          <c:order val="2"/>
          <c:tx>
            <c:strRef>
              <c:f>Sheet1!$A$3</c:f>
              <c:strCache>
                <c:ptCount val="1"/>
                <c:pt idx="0">
                  <c:v>2019 (n=194)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91-4AA9-B345-C0309A7B21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1-3 Mest sentral</c:v>
                </c:pt>
                <c:pt idx="1">
                  <c:v>4</c:v>
                </c:pt>
                <c:pt idx="2">
                  <c:v>5</c:v>
                </c:pt>
                <c:pt idx="3">
                  <c:v>6 Minst sentral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0.38356164383561597</c:v>
                </c:pt>
                <c:pt idx="1">
                  <c:v>0.81428571428571406</c:v>
                </c:pt>
                <c:pt idx="2">
                  <c:v>0.85897435897435903</c:v>
                </c:pt>
                <c:pt idx="3">
                  <c:v>0.77777777777777801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91-4AA9-B345-C0309A7B21C6}"/>
            </c:ext>
          </c:extLst>
        </c:ser>
        <c:ser>
          <c:idx val="2"/>
          <c:order val="3"/>
          <c:tx>
            <c:strRef>
              <c:f>Sheet1!$A$2</c:f>
              <c:strCache>
                <c:ptCount val="1"/>
                <c:pt idx="0">
                  <c:v>2018 (n=163)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1-3 Mest sentral</c:v>
                </c:pt>
                <c:pt idx="1">
                  <c:v>4</c:v>
                </c:pt>
                <c:pt idx="2">
                  <c:v>5</c:v>
                </c:pt>
                <c:pt idx="3">
                  <c:v>6 Minst sentral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0.35</c:v>
                </c:pt>
                <c:pt idx="1">
                  <c:v>0.67</c:v>
                </c:pt>
                <c:pt idx="2">
                  <c:v>0.89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91-4AA9-B345-C0309A7B21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207656880"/>
        <c:axId val="207656224"/>
      </c:barChart>
      <c:valAx>
        <c:axId val="207656224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07656880"/>
        <c:crosses val="autoZero"/>
        <c:crossBetween val="between"/>
        <c:majorUnit val="0.2"/>
      </c:valAx>
      <c:catAx>
        <c:axId val="207656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07656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126454342460921"/>
          <c:y val="1.836438055662068E-2"/>
          <c:w val="0.50893306247166858"/>
          <c:h val="0.82526164976829763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Sheet1!$A$5</c:f>
              <c:strCache>
                <c:ptCount val="1"/>
                <c:pt idx="0">
                  <c:v>2021 (n=163)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Under 3000</c:v>
                </c:pt>
                <c:pt idx="1">
                  <c:v>3000-9999</c:v>
                </c:pt>
                <c:pt idx="2">
                  <c:v>10 000+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0.73</c:v>
                </c:pt>
                <c:pt idx="1">
                  <c:v>0.82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F0-41F5-A33E-C623791A847D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2020 (n=186)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Under 3000</c:v>
                </c:pt>
                <c:pt idx="1">
                  <c:v>3000-9999</c:v>
                </c:pt>
                <c:pt idx="2">
                  <c:v>10 000+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0.86</c:v>
                </c:pt>
                <c:pt idx="1">
                  <c:v>0.88</c:v>
                </c:pt>
                <c:pt idx="2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F0-41F5-A33E-C623791A847D}"/>
            </c:ext>
          </c:extLst>
        </c:ser>
        <c:ser>
          <c:idx val="0"/>
          <c:order val="2"/>
          <c:tx>
            <c:strRef>
              <c:f>Sheet1!$A$3</c:f>
              <c:strCache>
                <c:ptCount val="1"/>
                <c:pt idx="0">
                  <c:v>2019 (n=194)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F0-41F5-A33E-C623791A847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F0-41F5-A33E-C623791A847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F0-41F5-A33E-C623791A84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Under 3000</c:v>
                </c:pt>
                <c:pt idx="1">
                  <c:v>3000-9999</c:v>
                </c:pt>
                <c:pt idx="2">
                  <c:v>10 000+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0.79518072289156605</c:v>
                </c:pt>
                <c:pt idx="1">
                  <c:v>0.79611650485436902</c:v>
                </c:pt>
                <c:pt idx="2">
                  <c:v>0.51685393258427004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F0-41F5-A33E-C623791A847D}"/>
            </c:ext>
          </c:extLst>
        </c:ser>
        <c:ser>
          <c:idx val="2"/>
          <c:order val="3"/>
          <c:tx>
            <c:strRef>
              <c:f>Sheet1!$A$2</c:f>
              <c:strCache>
                <c:ptCount val="1"/>
                <c:pt idx="0">
                  <c:v>2018 (n=163)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Under 3000</c:v>
                </c:pt>
                <c:pt idx="1">
                  <c:v>3000-9999</c:v>
                </c:pt>
                <c:pt idx="2">
                  <c:v>10 000+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0.78</c:v>
                </c:pt>
                <c:pt idx="1">
                  <c:v>0.75</c:v>
                </c:pt>
                <c:pt idx="2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8F0-41F5-A33E-C623791A84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207656880"/>
        <c:axId val="207656224"/>
      </c:barChart>
      <c:valAx>
        <c:axId val="207656224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07656880"/>
        <c:crosses val="autoZero"/>
        <c:crossBetween val="between"/>
        <c:majorUnit val="0.2"/>
      </c:valAx>
      <c:catAx>
        <c:axId val="207656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07656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220850916011467"/>
          <c:y val="0.27059696515425086"/>
          <c:w val="0.18779149083988539"/>
          <c:h val="0.40565758550795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419775144720968"/>
          <c:y val="5.046055148896732E-4"/>
          <c:w val="0.46356391827047216"/>
          <c:h val="0.93626694540672639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2021 (n=163)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Bruk av fastlønn</c:v>
                </c:pt>
                <c:pt idx="1">
                  <c:v>Gunst. avtaler om leie av praksislokaler/
utstyr til næringsdrivende</c:v>
                </c:pt>
                <c:pt idx="2">
                  <c:v>Avtaler om disp. av kommunale
 støttefunksjoner eller annet helsepersonell</c:v>
                </c:pt>
                <c:pt idx="3">
                  <c:v>Bruk av vikarer og vikarbyrå</c:v>
                </c:pt>
                <c:pt idx="4">
                  <c:v>Ekstra lønn eller andre goder til fastleger 
ved pliktig legevakttjeneste</c:v>
                </c:pt>
                <c:pt idx="5">
                  <c:v>Bonusavtaler</c:v>
                </c:pt>
                <c:pt idx="6">
                  <c:v>Ekstra fridager</c:v>
                </c:pt>
                <c:pt idx="7">
                  <c:v>Vet ikke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0.63190184049079801</c:v>
                </c:pt>
                <c:pt idx="1">
                  <c:v>0.55828220858895694</c:v>
                </c:pt>
                <c:pt idx="2">
                  <c:v>0.49079754601226999</c:v>
                </c:pt>
                <c:pt idx="3">
                  <c:v>0.38650306748466301</c:v>
                </c:pt>
                <c:pt idx="4">
                  <c:v>0.26380368098159501</c:v>
                </c:pt>
                <c:pt idx="5">
                  <c:v>0.20858895705521502</c:v>
                </c:pt>
                <c:pt idx="6">
                  <c:v>0.14110429447852801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9-46F9-824C-E7A6483D838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 (n=186)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Bruk av fastlønn</c:v>
                </c:pt>
                <c:pt idx="1">
                  <c:v>Gunst. avtaler om leie av praksislokaler/
utstyr til næringsdrivende</c:v>
                </c:pt>
                <c:pt idx="2">
                  <c:v>Avtaler om disp. av kommunale
 støttefunksjoner eller annet helsepersonell</c:v>
                </c:pt>
                <c:pt idx="3">
                  <c:v>Bruk av vikarer og vikarbyrå</c:v>
                </c:pt>
                <c:pt idx="4">
                  <c:v>Ekstra lønn eller andre goder til fastleger 
ved pliktig legevakttjeneste</c:v>
                </c:pt>
                <c:pt idx="5">
                  <c:v>Bonusavtaler</c:v>
                </c:pt>
                <c:pt idx="6">
                  <c:v>Ekstra fridager</c:v>
                </c:pt>
                <c:pt idx="7">
                  <c:v>Vet ikke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0.65</c:v>
                </c:pt>
                <c:pt idx="1">
                  <c:v>0.5</c:v>
                </c:pt>
                <c:pt idx="2">
                  <c:v>0.46</c:v>
                </c:pt>
                <c:pt idx="3">
                  <c:v>0.32</c:v>
                </c:pt>
                <c:pt idx="4">
                  <c:v>0.26</c:v>
                </c:pt>
                <c:pt idx="5">
                  <c:v>0.2</c:v>
                </c:pt>
                <c:pt idx="6">
                  <c:v>0.18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9-46F9-824C-E7A6483D8389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  <c:pt idx="0">
                  <c:v>2019 (n=194)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59-46F9-824C-E7A6483D838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59-46F9-824C-E7A6483D838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59-46F9-824C-E7A6483D83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Bruk av fastlønn</c:v>
                </c:pt>
                <c:pt idx="1">
                  <c:v>Gunst. avtaler om leie av praksislokaler/
utstyr til næringsdrivende</c:v>
                </c:pt>
                <c:pt idx="2">
                  <c:v>Avtaler om disp. av kommunale
 støttefunksjoner eller annet helsepersonell</c:v>
                </c:pt>
                <c:pt idx="3">
                  <c:v>Bruk av vikarer og vikarbyrå</c:v>
                </c:pt>
                <c:pt idx="4">
                  <c:v>Ekstra lønn eller andre goder til fastleger 
ved pliktig legevakttjeneste</c:v>
                </c:pt>
                <c:pt idx="5">
                  <c:v>Bonusavtaler</c:v>
                </c:pt>
                <c:pt idx="6">
                  <c:v>Ekstra fridager</c:v>
                </c:pt>
                <c:pt idx="7">
                  <c:v>Vet ikke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0.62371134020618602</c:v>
                </c:pt>
                <c:pt idx="1">
                  <c:v>0.51546391752577303</c:v>
                </c:pt>
                <c:pt idx="2">
                  <c:v>0.42783505154639201</c:v>
                </c:pt>
                <c:pt idx="3">
                  <c:v>0.247422680412371</c:v>
                </c:pt>
                <c:pt idx="4">
                  <c:v>0.19072164948453602</c:v>
                </c:pt>
                <c:pt idx="5">
                  <c:v>0.14432989690721601</c:v>
                </c:pt>
                <c:pt idx="6">
                  <c:v>0.164948453608247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59-46F9-824C-E7A6483D8389}"/>
            </c:ext>
          </c:extLst>
        </c:ser>
        <c:ser>
          <c:idx val="2"/>
          <c:order val="3"/>
          <c:tx>
            <c:strRef>
              <c:f>Sheet1!$B$1</c:f>
              <c:strCache>
                <c:ptCount val="1"/>
                <c:pt idx="0">
                  <c:v>2018 (n=163)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Bruk av fastlønn</c:v>
                </c:pt>
                <c:pt idx="1">
                  <c:v>Gunst. avtaler om leie av praksislokaler/
utstyr til næringsdrivende</c:v>
                </c:pt>
                <c:pt idx="2">
                  <c:v>Avtaler om disp. av kommunale
 støttefunksjoner eller annet helsepersonell</c:v>
                </c:pt>
                <c:pt idx="3">
                  <c:v>Bruk av vikarer og vikarbyrå</c:v>
                </c:pt>
                <c:pt idx="4">
                  <c:v>Ekstra lønn eller andre goder til fastleger 
ved pliktig legevakttjeneste</c:v>
                </c:pt>
                <c:pt idx="5">
                  <c:v>Bonusavtaler</c:v>
                </c:pt>
                <c:pt idx="6">
                  <c:v>Ekstra fridager</c:v>
                </c:pt>
                <c:pt idx="7">
                  <c:v>Vet ikke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0.55214723926380405</c:v>
                </c:pt>
                <c:pt idx="1">
                  <c:v>0.58282208588957096</c:v>
                </c:pt>
                <c:pt idx="2">
                  <c:v>0.57055214723926395</c:v>
                </c:pt>
                <c:pt idx="3">
                  <c:v>0.312883435582822</c:v>
                </c:pt>
                <c:pt idx="4">
                  <c:v>0.22699386503067501</c:v>
                </c:pt>
                <c:pt idx="5">
                  <c:v>0.14723926380368099</c:v>
                </c:pt>
                <c:pt idx="6">
                  <c:v>0.20858895705521502</c:v>
                </c:pt>
                <c:pt idx="7">
                  <c:v>6.13496932515337E-3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259-46F9-824C-E7A6483D83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207656880"/>
        <c:axId val="207656224"/>
      </c:barChart>
      <c:valAx>
        <c:axId val="207656224"/>
        <c:scaling>
          <c:orientation val="minMax"/>
          <c:max val="0.8"/>
        </c:scaling>
        <c:delete val="0"/>
        <c:axPos val="t"/>
        <c:numFmt formatCode="0%" sourceLinked="1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07656880"/>
        <c:crosses val="autoZero"/>
        <c:crossBetween val="between"/>
      </c:valAx>
      <c:catAx>
        <c:axId val="207656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07656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866891545747201"/>
          <c:y val="0.449733372340201"/>
          <c:w val="0.1682608184847216"/>
          <c:h val="0.23756510979787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775730943279871"/>
          <c:y val="3.0958693057932993E-3"/>
          <c:w val="0.68087201323275548"/>
          <c:h val="0.86211309149511939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2021 (n=163)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over flere år</c:v>
                </c:pt>
                <c:pt idx="1">
                  <c:v>i ett år</c:v>
                </c:pt>
                <c:pt idx="2">
                  <c:v>i mindre enn ett år</c:v>
                </c:pt>
                <c:pt idx="3">
                  <c:v>vet ikke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0.88343558282208601</c:v>
                </c:pt>
                <c:pt idx="1">
                  <c:v>4.2944785276073601E-2</c:v>
                </c:pt>
                <c:pt idx="2">
                  <c:v>7.3619631901840496E-2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54-4DAD-9925-797B71BA9585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 (n=186)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over flere år</c:v>
                </c:pt>
                <c:pt idx="1">
                  <c:v>i ett år</c:v>
                </c:pt>
                <c:pt idx="2">
                  <c:v>i mindre enn ett år</c:v>
                </c:pt>
                <c:pt idx="3">
                  <c:v>vet ikke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0.92</c:v>
                </c:pt>
                <c:pt idx="1">
                  <c:v>0.03</c:v>
                </c:pt>
                <c:pt idx="2">
                  <c:v>0.04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54-4DAD-9925-797B71BA9585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  <c:pt idx="0">
                  <c:v>2019 (n=194)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54-4DAD-9925-797B71BA958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54-4DAD-9925-797B71BA958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54-4DAD-9925-797B71BA95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over flere år</c:v>
                </c:pt>
                <c:pt idx="1">
                  <c:v>i ett år</c:v>
                </c:pt>
                <c:pt idx="2">
                  <c:v>i mindre enn ett år</c:v>
                </c:pt>
                <c:pt idx="3">
                  <c:v>vet ikke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0.91752577319587603</c:v>
                </c:pt>
                <c:pt idx="1">
                  <c:v>1.5463917525773202E-2</c:v>
                </c:pt>
                <c:pt idx="2">
                  <c:v>4.6391752577319603E-2</c:v>
                </c:pt>
                <c:pt idx="3">
                  <c:v>2.06185567010309E-2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54-4DAD-9925-797B71BA9585}"/>
            </c:ext>
          </c:extLst>
        </c:ser>
        <c:ser>
          <c:idx val="2"/>
          <c:order val="3"/>
          <c:tx>
            <c:strRef>
              <c:f>Sheet1!$B$1</c:f>
              <c:strCache>
                <c:ptCount val="1"/>
                <c:pt idx="0">
                  <c:v>2018 (n=163)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B29E6AE-ECE2-4C36-B502-D60F4B9D6788}" type="VALUE">
                      <a:rPr lang="en-US"/>
                      <a:pPr/>
                      <a:t>[VERDI]</a:t>
                    </a:fld>
                    <a:endParaRPr lang="nb-N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754-4DAD-9925-797B71BA95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over flere år</c:v>
                </c:pt>
                <c:pt idx="1">
                  <c:v>i ett år</c:v>
                </c:pt>
                <c:pt idx="2">
                  <c:v>i mindre enn ett år</c:v>
                </c:pt>
                <c:pt idx="3">
                  <c:v>vet ikke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0.94478527607361995</c:v>
                </c:pt>
                <c:pt idx="1">
                  <c:v>3.0674846625766899E-2</c:v>
                </c:pt>
                <c:pt idx="2">
                  <c:v>1.22699386503067E-2</c:v>
                </c:pt>
                <c:pt idx="3">
                  <c:v>1.22699386503067E-2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54-4DAD-9925-797B71BA95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207656880"/>
        <c:axId val="207656224"/>
      </c:barChart>
      <c:valAx>
        <c:axId val="207656224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07656880"/>
        <c:crosses val="autoZero"/>
        <c:crossBetween val="between"/>
        <c:majorUnit val="0.2"/>
      </c:valAx>
      <c:catAx>
        <c:axId val="207656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07656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14186421141802"/>
          <c:y val="2.2846932976217215E-2"/>
          <c:w val="0.72716830535072008"/>
          <c:h val="0.86211309149511939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2021 (n=163)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økt over tid</c:v>
                </c:pt>
                <c:pt idx="1">
                  <c:v>vært stabil</c:v>
                </c:pt>
                <c:pt idx="2">
                  <c:v>avtatt over tid</c:v>
                </c:pt>
                <c:pt idx="3">
                  <c:v>vet ikke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0.65644171779141103</c:v>
                </c:pt>
                <c:pt idx="1">
                  <c:v>0.312883435582822</c:v>
                </c:pt>
                <c:pt idx="2">
                  <c:v>1.84049079754601E-2</c:v>
                </c:pt>
                <c:pt idx="3">
                  <c:v>1.22699386503067E-2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4-44B8-8F56-625119F9C442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 (n=186)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økt over tid</c:v>
                </c:pt>
                <c:pt idx="1">
                  <c:v>vært stabil</c:v>
                </c:pt>
                <c:pt idx="2">
                  <c:v>avtatt over tid</c:v>
                </c:pt>
                <c:pt idx="3">
                  <c:v>vet ikke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0.62</c:v>
                </c:pt>
                <c:pt idx="1">
                  <c:v>0.35</c:v>
                </c:pt>
                <c:pt idx="2">
                  <c:v>2.06185567010309E-2</c:v>
                </c:pt>
                <c:pt idx="3">
                  <c:v>1.5463917525773202E-2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14-44B8-8F56-625119F9C442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  <c:pt idx="0">
                  <c:v>2019 (n=194)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14-44B8-8F56-625119F9C44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14-44B8-8F56-625119F9C44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14-44B8-8F56-625119F9C4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økt over tid</c:v>
                </c:pt>
                <c:pt idx="1">
                  <c:v>vært stabil</c:v>
                </c:pt>
                <c:pt idx="2">
                  <c:v>avtatt over tid</c:v>
                </c:pt>
                <c:pt idx="3">
                  <c:v>vet ikke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0.47422680412371099</c:v>
                </c:pt>
                <c:pt idx="1">
                  <c:v>0.48969072164948502</c:v>
                </c:pt>
                <c:pt idx="2">
                  <c:v>2.06185567010309E-2</c:v>
                </c:pt>
                <c:pt idx="3">
                  <c:v>1.5463917525773202E-2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14-44B8-8F56-625119F9C442}"/>
            </c:ext>
          </c:extLst>
        </c:ser>
        <c:ser>
          <c:idx val="2"/>
          <c:order val="3"/>
          <c:tx>
            <c:strRef>
              <c:f>Sheet1!$B$1</c:f>
              <c:strCache>
                <c:ptCount val="1"/>
                <c:pt idx="0">
                  <c:v>2018 (n=163)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økt over tid</c:v>
                </c:pt>
                <c:pt idx="1">
                  <c:v>vært stabil</c:v>
                </c:pt>
                <c:pt idx="2">
                  <c:v>avtatt over tid</c:v>
                </c:pt>
                <c:pt idx="3">
                  <c:v>vet ikke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0.30674846625766899</c:v>
                </c:pt>
                <c:pt idx="1">
                  <c:v>0.63803680981595101</c:v>
                </c:pt>
                <c:pt idx="2">
                  <c:v>3.6809815950920199E-2</c:v>
                </c:pt>
                <c:pt idx="3">
                  <c:v>1.84049079754601E-2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014-44B8-8F56-625119F9C4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207656880"/>
        <c:axId val="207656224"/>
      </c:barChart>
      <c:valAx>
        <c:axId val="207656224"/>
        <c:scaling>
          <c:orientation val="minMax"/>
          <c:max val="1"/>
        </c:scaling>
        <c:delete val="0"/>
        <c:axPos val="t"/>
        <c:numFmt formatCode="0%" sourceLinked="1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07656880"/>
        <c:crosses val="autoZero"/>
        <c:crossBetween val="between"/>
      </c:valAx>
      <c:catAx>
        <c:axId val="207656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07656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012377800601014"/>
          <c:y val="0.46089550687352199"/>
          <c:w val="0.26601148769447297"/>
          <c:h val="0.421109638522907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97275214795143"/>
          <c:y val="0"/>
          <c:w val="0.46757675035376245"/>
          <c:h val="0.93881031865682885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2021 (n=163)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beholde fastleger over tid</c:v>
                </c:pt>
                <c:pt idx="1">
                  <c:v>rekruttere fastleger</c:v>
                </c:pt>
                <c:pt idx="2">
                  <c:v>bedre dekke andre allmennlegeoppgaver, som øyeblikkelig hjelp- og døgnopphold, sykehjem, helsestasjon mv.</c:v>
                </c:pt>
                <c:pt idx="3">
                  <c:v>få leger til å veilede leger under spesialisering (LIS1/turnusleger og leger for øvrig under spesialisering)</c:v>
                </c:pt>
                <c:pt idx="4">
                  <c:v>stimulere til bedre integrasjon mellom fastlegetjenesten og øvrige kommunale helse- og omsorgstjeneste</c:v>
                </c:pt>
                <c:pt idx="5">
                  <c:v>finansiere ALIS-avtaler (tidl. kalt utdanningsstillinger)</c:v>
                </c:pt>
                <c:pt idx="6">
                  <c:v>bedre styring/ledelse av fastlegetjenesten (linjeledelse)</c:v>
                </c:pt>
                <c:pt idx="7">
                  <c:v>tilrettelegge for kompetanseheving</c:v>
                </c:pt>
                <c:pt idx="8">
                  <c:v>få flere leger til å gå legevakt</c:v>
                </c:pt>
                <c:pt idx="9">
                  <c:v>Vet ikke</c:v>
                </c:pt>
              </c:strCache>
            </c:strRef>
          </c:cat>
          <c:val>
            <c:numRef>
              <c:f>Sheet1!$E$2:$E$11</c:f>
              <c:numCache>
                <c:formatCode>0%</c:formatCode>
                <c:ptCount val="10"/>
                <c:pt idx="0">
                  <c:v>0.91411042944785292</c:v>
                </c:pt>
                <c:pt idx="1">
                  <c:v>0.77914110429447903</c:v>
                </c:pt>
                <c:pt idx="2">
                  <c:v>0.45398773006135001</c:v>
                </c:pt>
                <c:pt idx="3">
                  <c:v>0.42944785276073605</c:v>
                </c:pt>
                <c:pt idx="4">
                  <c:v>0.42331288343558299</c:v>
                </c:pt>
                <c:pt idx="5">
                  <c:v>0.28834355828220898</c:v>
                </c:pt>
                <c:pt idx="6">
                  <c:v>0.28220858895705503</c:v>
                </c:pt>
                <c:pt idx="7">
                  <c:v>0.26993865030674802</c:v>
                </c:pt>
                <c:pt idx="8">
                  <c:v>0.220858895705522</c:v>
                </c:pt>
                <c:pt idx="9">
                  <c:v>1.22699386503067E-2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D7-4490-8794-E7D68C15A152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 (n=186)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beholde fastleger over tid</c:v>
                </c:pt>
                <c:pt idx="1">
                  <c:v>rekruttere fastleger</c:v>
                </c:pt>
                <c:pt idx="2">
                  <c:v>bedre dekke andre allmennlegeoppgaver, som øyeblikkelig hjelp- og døgnopphold, sykehjem, helsestasjon mv.</c:v>
                </c:pt>
                <c:pt idx="3">
                  <c:v>få leger til å veilede leger under spesialisering (LIS1/turnusleger og leger for øvrig under spesialisering)</c:v>
                </c:pt>
                <c:pt idx="4">
                  <c:v>stimulere til bedre integrasjon mellom fastlegetjenesten og øvrige kommunale helse- og omsorgstjeneste</c:v>
                </c:pt>
                <c:pt idx="5">
                  <c:v>finansiere ALIS-avtaler (tidl. kalt utdanningsstillinger)</c:v>
                </c:pt>
                <c:pt idx="6">
                  <c:v>bedre styring/ledelse av fastlegetjenesten (linjeledelse)</c:v>
                </c:pt>
                <c:pt idx="7">
                  <c:v>tilrettelegge for kompetanseheving</c:v>
                </c:pt>
                <c:pt idx="8">
                  <c:v>få flere leger til å gå legevakt</c:v>
                </c:pt>
                <c:pt idx="9">
                  <c:v>Vet ikke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0.9</c:v>
                </c:pt>
                <c:pt idx="1">
                  <c:v>0.77</c:v>
                </c:pt>
                <c:pt idx="2">
                  <c:v>0.49</c:v>
                </c:pt>
                <c:pt idx="3">
                  <c:v>0.4</c:v>
                </c:pt>
                <c:pt idx="4">
                  <c:v>0.45</c:v>
                </c:pt>
                <c:pt idx="5">
                  <c:v>0.25</c:v>
                </c:pt>
                <c:pt idx="6">
                  <c:v>0.31</c:v>
                </c:pt>
                <c:pt idx="7">
                  <c:v>0.25</c:v>
                </c:pt>
                <c:pt idx="8">
                  <c:v>0.24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D7-4490-8794-E7D68C15A152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  <c:pt idx="0">
                  <c:v>2019 (n=194)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D7-4490-8794-E7D68C15A15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D7-4490-8794-E7D68C15A15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D7-4490-8794-E7D68C15A1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beholde fastleger over tid</c:v>
                </c:pt>
                <c:pt idx="1">
                  <c:v>rekruttere fastleger</c:v>
                </c:pt>
                <c:pt idx="2">
                  <c:v>bedre dekke andre allmennlegeoppgaver, som øyeblikkelig hjelp- og døgnopphold, sykehjem, helsestasjon mv.</c:v>
                </c:pt>
                <c:pt idx="3">
                  <c:v>få leger til å veilede leger under spesialisering (LIS1/turnusleger og leger for øvrig under spesialisering)</c:v>
                </c:pt>
                <c:pt idx="4">
                  <c:v>stimulere til bedre integrasjon mellom fastlegetjenesten og øvrige kommunale helse- og omsorgstjeneste</c:v>
                </c:pt>
                <c:pt idx="5">
                  <c:v>finansiere ALIS-avtaler (tidl. kalt utdanningsstillinger)</c:v>
                </c:pt>
                <c:pt idx="6">
                  <c:v>bedre styring/ledelse av fastlegetjenesten (linjeledelse)</c:v>
                </c:pt>
                <c:pt idx="7">
                  <c:v>tilrettelegge for kompetanseheving</c:v>
                </c:pt>
                <c:pt idx="8">
                  <c:v>få flere leger til å gå legevakt</c:v>
                </c:pt>
                <c:pt idx="9">
                  <c:v>Vet ikke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0.86082474226804095</c:v>
                </c:pt>
                <c:pt idx="1">
                  <c:v>0.72680412371133996</c:v>
                </c:pt>
                <c:pt idx="2">
                  <c:v>0.45360824742268002</c:v>
                </c:pt>
                <c:pt idx="3">
                  <c:v>0.38659793814433002</c:v>
                </c:pt>
                <c:pt idx="4">
                  <c:v>0.43298969072165</c:v>
                </c:pt>
                <c:pt idx="5">
                  <c:v>0.134020618556701</c:v>
                </c:pt>
                <c:pt idx="6">
                  <c:v>0.31443298969072198</c:v>
                </c:pt>
                <c:pt idx="7">
                  <c:v>0.25773195876288701</c:v>
                </c:pt>
                <c:pt idx="8">
                  <c:v>0.14432989690721601</c:v>
                </c:pt>
                <c:pt idx="9">
                  <c:v>1.5463917525773202E-2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D7-4490-8794-E7D68C15A152}"/>
            </c:ext>
          </c:extLst>
        </c:ser>
        <c:ser>
          <c:idx val="2"/>
          <c:order val="3"/>
          <c:tx>
            <c:strRef>
              <c:f>Sheet1!$B$1</c:f>
              <c:strCache>
                <c:ptCount val="1"/>
                <c:pt idx="0">
                  <c:v>2018 (n=163)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beholde fastleger over tid</c:v>
                </c:pt>
                <c:pt idx="1">
                  <c:v>rekruttere fastleger</c:v>
                </c:pt>
                <c:pt idx="2">
                  <c:v>bedre dekke andre allmennlegeoppgaver, som øyeblikkelig hjelp- og døgnopphold, sykehjem, helsestasjon mv.</c:v>
                </c:pt>
                <c:pt idx="3">
                  <c:v>få leger til å veilede leger under spesialisering (LIS1/turnusleger og leger for øvrig under spesialisering)</c:v>
                </c:pt>
                <c:pt idx="4">
                  <c:v>stimulere til bedre integrasjon mellom fastlegetjenesten og øvrige kommunale helse- og omsorgstjeneste</c:v>
                </c:pt>
                <c:pt idx="5">
                  <c:v>finansiere ALIS-avtaler (tidl. kalt utdanningsstillinger)</c:v>
                </c:pt>
                <c:pt idx="6">
                  <c:v>bedre styring/ledelse av fastlegetjenesten (linjeledelse)</c:v>
                </c:pt>
                <c:pt idx="7">
                  <c:v>tilrettelegge for kompetanseheving</c:v>
                </c:pt>
                <c:pt idx="8">
                  <c:v>få flere leger til å gå legevakt</c:v>
                </c:pt>
                <c:pt idx="9">
                  <c:v>Vet ikke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0.90797546012269903</c:v>
                </c:pt>
                <c:pt idx="1">
                  <c:v>0.69938650306748495</c:v>
                </c:pt>
                <c:pt idx="2">
                  <c:v>0.49079754601226999</c:v>
                </c:pt>
                <c:pt idx="3">
                  <c:v>0.39263803680981602</c:v>
                </c:pt>
                <c:pt idx="4">
                  <c:v>0.48466257668711599</c:v>
                </c:pt>
                <c:pt idx="6">
                  <c:v>0.34969325153374198</c:v>
                </c:pt>
                <c:pt idx="7">
                  <c:v>0.33128834355828196</c:v>
                </c:pt>
                <c:pt idx="8">
                  <c:v>0.251533742331288</c:v>
                </c:pt>
                <c:pt idx="9">
                  <c:v>1.22699386503067E-2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7D7-4490-8794-E7D68C15A1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07656880"/>
        <c:axId val="207656224"/>
      </c:barChart>
      <c:valAx>
        <c:axId val="207656224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7656880"/>
        <c:crosses val="autoZero"/>
        <c:crossBetween val="between"/>
        <c:majorUnit val="0.2"/>
      </c:valAx>
      <c:catAx>
        <c:axId val="207656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7656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nb-N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536355737102834E-2"/>
          <c:y val="2.1570354553138486E-2"/>
          <c:w val="0.58931570413766543"/>
          <c:h val="0.95750579423186133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2021 (n=163)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0.84049079754601197</c:v>
                </c:pt>
                <c:pt idx="1">
                  <c:v>0.11656441717791401</c:v>
                </c:pt>
                <c:pt idx="2">
                  <c:v>4.2944785276073601E-2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54-4133-AEA1-6BD0AFBA8DEB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 (n=186)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0.78</c:v>
                </c:pt>
                <c:pt idx="1">
                  <c:v>0.15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54-4133-AEA1-6BD0AFBA8DEB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  <c:pt idx="0">
                  <c:v>2019 (n=194)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54-4133-AEA1-6BD0AFBA8DE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54-4133-AEA1-6BD0AFBA8DE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54-4133-AEA1-6BD0AFBA8D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0.74226804123711299</c:v>
                </c:pt>
                <c:pt idx="1">
                  <c:v>0.21134020618556701</c:v>
                </c:pt>
                <c:pt idx="2">
                  <c:v>4.6391752577319603E-2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54-4133-AEA1-6BD0AFBA8DEB}"/>
            </c:ext>
          </c:extLst>
        </c:ser>
        <c:ser>
          <c:idx val="2"/>
          <c:order val="3"/>
          <c:tx>
            <c:strRef>
              <c:f>Sheet1!$B$1</c:f>
              <c:strCache>
                <c:ptCount val="1"/>
                <c:pt idx="0">
                  <c:v>2018 (n=163)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0.73619631901840499</c:v>
                </c:pt>
                <c:pt idx="1">
                  <c:v>0.20858895705521502</c:v>
                </c:pt>
                <c:pt idx="2">
                  <c:v>5.5214723926380396E-2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654-4133-AEA1-6BD0AFBA8D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23425376"/>
        <c:axId val="1023424720"/>
      </c:barChart>
      <c:valAx>
        <c:axId val="1023424720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1023425376"/>
        <c:crosses val="autoZero"/>
        <c:crossBetween val="between"/>
      </c:valAx>
      <c:catAx>
        <c:axId val="10234253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1023424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119688609869895"/>
          <c:y val="0.35348721164739277"/>
          <c:w val="0.36880311390130094"/>
          <c:h val="0.48603739152840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536355737102834E-2"/>
          <c:y val="2.1570354553138486E-2"/>
          <c:w val="0.68994741698243356"/>
          <c:h val="0.957505794231861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 (n=217)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Nei</c:v>
                </c:pt>
                <c:pt idx="1">
                  <c:v>Ja, for en hjemmel</c:v>
                </c:pt>
                <c:pt idx="2">
                  <c:v>Ja, for to hjemler</c:v>
                </c:pt>
                <c:pt idx="3">
                  <c:v>Ja, for tre eller flere hjemler</c:v>
                </c:pt>
                <c:pt idx="4">
                  <c:v>Vet ikke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0.81</c:v>
                </c:pt>
                <c:pt idx="1">
                  <c:v>0.06</c:v>
                </c:pt>
                <c:pt idx="2">
                  <c:v>0.04</c:v>
                </c:pt>
                <c:pt idx="3">
                  <c:v>0.06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6B-4024-9CF6-4BC89E05E628}"/>
            </c:ext>
          </c:extLst>
        </c:ser>
        <c:ser>
          <c:idx val="2"/>
          <c:order val="1"/>
          <c:tx>
            <c:strRef>
              <c:f>Sheet1!$B$1</c:f>
              <c:strCache>
                <c:ptCount val="1"/>
                <c:pt idx="0">
                  <c:v>2020 (n=229)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Nei</c:v>
                </c:pt>
                <c:pt idx="1">
                  <c:v>Ja, for en hjemmel</c:v>
                </c:pt>
                <c:pt idx="2">
                  <c:v>Ja, for to hjemler</c:v>
                </c:pt>
                <c:pt idx="3">
                  <c:v>Ja, for tre eller flere hjemler</c:v>
                </c:pt>
                <c:pt idx="4">
                  <c:v>Vet ikke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</c:v>
                </c:pt>
                <c:pt idx="1">
                  <c:v>0.09</c:v>
                </c:pt>
                <c:pt idx="2">
                  <c:v>0.05</c:v>
                </c:pt>
                <c:pt idx="3">
                  <c:v>0.03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6B-4024-9CF6-4BC89E05E6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23425376"/>
        <c:axId val="1023424720"/>
      </c:barChart>
      <c:valAx>
        <c:axId val="1023424720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1023425376"/>
        <c:crosses val="autoZero"/>
        <c:crossBetween val="between"/>
        <c:majorUnit val="0.2"/>
      </c:valAx>
      <c:catAx>
        <c:axId val="10234253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1023424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117838906014633"/>
          <c:y val="0.34483938288201782"/>
          <c:w val="0.18560766049892075"/>
          <c:h val="0.357395301197106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890137" cy="495793"/>
          </a:xfrm>
          <a:prstGeom prst="rect">
            <a:avLst/>
          </a:prstGeom>
        </p:spPr>
        <p:txBody>
          <a:bodyPr vert="horz" lIns="87545" tIns="43772" rIns="87545" bIns="43772" rtlCol="0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466" y="5"/>
            <a:ext cx="2890137" cy="495793"/>
          </a:xfrm>
          <a:prstGeom prst="rect">
            <a:avLst/>
          </a:prstGeom>
        </p:spPr>
        <p:txBody>
          <a:bodyPr vert="horz" lIns="87545" tIns="43772" rIns="87545" bIns="43772" rtlCol="0"/>
          <a:lstStyle>
            <a:lvl1pPr algn="r">
              <a:defRPr sz="1100"/>
            </a:lvl1pPr>
          </a:lstStyle>
          <a:p>
            <a:fld id="{11059CDB-72EA-483D-9A34-D50D3267644F}" type="datetimeFigureOut">
              <a:rPr lang="en-GB" smtClean="0"/>
              <a:pPr/>
              <a:t>09/07/2021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10"/>
            <a:ext cx="2890137" cy="495793"/>
          </a:xfrm>
          <a:prstGeom prst="rect">
            <a:avLst/>
          </a:prstGeom>
        </p:spPr>
        <p:txBody>
          <a:bodyPr vert="horz" lIns="87545" tIns="43772" rIns="87545" bIns="43772" rtlCol="0" anchor="b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466" y="9429310"/>
            <a:ext cx="2890137" cy="495793"/>
          </a:xfrm>
          <a:prstGeom prst="rect">
            <a:avLst/>
          </a:prstGeom>
        </p:spPr>
        <p:txBody>
          <a:bodyPr vert="horz" lIns="87545" tIns="43772" rIns="87545" bIns="43772" rtlCol="0" anchor="b"/>
          <a:lstStyle>
            <a:lvl1pPr algn="r">
              <a:defRPr sz="1100"/>
            </a:lvl1pPr>
          </a:lstStyle>
          <a:p>
            <a:fld id="{82556AC4-8048-47C4-97D0-565009C72CF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241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2D6798F8-BDA6-46C0-A11F-B16041C3620C}" type="datetimeFigureOut">
              <a:rPr lang="en-GB" smtClean="0"/>
              <a:pPr/>
              <a:t>09/07/2021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628DE85F-A49F-4D4C-8D78-799212E249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3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2140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4282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6422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48564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10704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2846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34986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97126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82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46971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8167" cy="442661"/>
          </a:xfrm>
        </p:spPr>
        <p:txBody>
          <a:bodyPr anchor="b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598" y="4215715"/>
            <a:ext cx="6718075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69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2688" y="3486270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3071" y="3486270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2688" y="1831103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43071" y="1831103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3"/>
            <a:ext cx="384375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43071" y="1388443"/>
            <a:ext cx="384375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0778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63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248325"/>
            <a:ext cx="7472962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504330" y="1633068"/>
            <a:ext cx="1809823" cy="2141331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3084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2018 Ipsos.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3383" y="1622615"/>
            <a:ext cx="1260000" cy="945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8228" y="1622615"/>
            <a:ext cx="1260000" cy="945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93074" y="1622615"/>
            <a:ext cx="1260000" cy="945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4" name="Picture 13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4" name="Picture 23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5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6327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1" y="643469"/>
            <a:ext cx="8646971" cy="34278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8325"/>
            <a:ext cx="6718167" cy="442661"/>
          </a:xfrm>
        </p:spPr>
        <p:txBody>
          <a:bodyPr anchor="b">
            <a:noAutofit/>
          </a:bodyPr>
          <a:lstStyle>
            <a:lvl1pPr marL="0" indent="0">
              <a:buNone/>
              <a:defRPr sz="1425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600" y="4215717"/>
            <a:ext cx="6718075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153"/>
              </a:spcBef>
              <a:defRPr sz="75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1321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9" y="248325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1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5666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643469"/>
            <a:ext cx="8654595" cy="342786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5"/>
            <a:ext cx="6710396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6" y="1399205"/>
            <a:ext cx="8288337" cy="2639397"/>
          </a:xfrm>
        </p:spPr>
        <p:txBody>
          <a:bodyPr/>
          <a:lstStyle>
            <a:lvl1pPr marL="132160" indent="-132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cap="none"/>
            </a:lvl1pPr>
            <a:lvl2pPr marL="357188" indent="-125016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–"/>
              <a:tabLst/>
              <a:defRPr sz="9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5000"/>
              <a:buFont typeface="Arial" panose="020B0604020202020204" pitchFamily="34" charset="0"/>
              <a:buChar char="•"/>
              <a:defRPr sz="900"/>
            </a:lvl3pPr>
            <a:lvl5pPr marL="726281" indent="-130969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5000"/>
              <a:buFont typeface="Arial" panose="020B0604020202020204" pitchFamily="34" charset="0"/>
              <a:buChar char="-"/>
              <a:defRPr sz="9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458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8170263" y="3154216"/>
            <a:ext cx="973740" cy="1989284"/>
            <a:chOff x="11870412" y="3781425"/>
            <a:chExt cx="1570949" cy="3781425"/>
          </a:xfrm>
        </p:grpSpPr>
        <p:sp>
          <p:nvSpPr>
            <p:cNvPr id="13" name="Oval 12"/>
            <p:cNvSpPr>
              <a:spLocks/>
            </p:cNvSpPr>
            <p:nvPr/>
          </p:nvSpPr>
          <p:spPr bwMode="auto">
            <a:xfrm rot="3900000" flipH="1">
              <a:off x="12506686" y="4873163"/>
              <a:ext cx="698400" cy="7898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2353809" y="4356054"/>
              <a:ext cx="464635" cy="4112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2330947" y="4060981"/>
              <a:ext cx="197470" cy="17283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6" name="Right Triangle 15"/>
            <p:cNvSpPr/>
            <p:nvPr/>
          </p:nvSpPr>
          <p:spPr>
            <a:xfrm flipH="1">
              <a:off x="11870412" y="3781425"/>
              <a:ext cx="1570949" cy="3781425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rot="21075523">
              <a:off x="12263453" y="5283312"/>
              <a:ext cx="957422" cy="1142838"/>
            </a:xfrm>
            <a:custGeom>
              <a:avLst/>
              <a:gdLst>
                <a:gd name="T0" fmla="*/ 397 w 568"/>
                <a:gd name="T1" fmla="*/ 0 h 678"/>
                <a:gd name="T2" fmla="*/ 397 w 568"/>
                <a:gd name="T3" fmla="*/ 0 h 678"/>
                <a:gd name="T4" fmla="*/ 428 w 568"/>
                <a:gd name="T5" fmla="*/ 22 h 678"/>
                <a:gd name="T6" fmla="*/ 457 w 568"/>
                <a:gd name="T7" fmla="*/ 46 h 678"/>
                <a:gd name="T8" fmla="*/ 481 w 568"/>
                <a:gd name="T9" fmla="*/ 71 h 678"/>
                <a:gd name="T10" fmla="*/ 503 w 568"/>
                <a:gd name="T11" fmla="*/ 100 h 678"/>
                <a:gd name="T12" fmla="*/ 522 w 568"/>
                <a:gd name="T13" fmla="*/ 131 h 678"/>
                <a:gd name="T14" fmla="*/ 539 w 568"/>
                <a:gd name="T15" fmla="*/ 163 h 678"/>
                <a:gd name="T16" fmla="*/ 551 w 568"/>
                <a:gd name="T17" fmla="*/ 196 h 678"/>
                <a:gd name="T18" fmla="*/ 559 w 568"/>
                <a:gd name="T19" fmla="*/ 230 h 678"/>
                <a:gd name="T20" fmla="*/ 566 w 568"/>
                <a:gd name="T21" fmla="*/ 266 h 678"/>
                <a:gd name="T22" fmla="*/ 568 w 568"/>
                <a:gd name="T23" fmla="*/ 300 h 678"/>
                <a:gd name="T24" fmla="*/ 568 w 568"/>
                <a:gd name="T25" fmla="*/ 335 h 678"/>
                <a:gd name="T26" fmla="*/ 564 w 568"/>
                <a:gd name="T27" fmla="*/ 371 h 678"/>
                <a:gd name="T28" fmla="*/ 556 w 568"/>
                <a:gd name="T29" fmla="*/ 407 h 678"/>
                <a:gd name="T30" fmla="*/ 544 w 568"/>
                <a:gd name="T31" fmla="*/ 441 h 678"/>
                <a:gd name="T32" fmla="*/ 530 w 568"/>
                <a:gd name="T33" fmla="*/ 475 h 678"/>
                <a:gd name="T34" fmla="*/ 511 w 568"/>
                <a:gd name="T35" fmla="*/ 507 h 678"/>
                <a:gd name="T36" fmla="*/ 511 w 568"/>
                <a:gd name="T37" fmla="*/ 507 h 678"/>
                <a:gd name="T38" fmla="*/ 489 w 568"/>
                <a:gd name="T39" fmla="*/ 538 h 678"/>
                <a:gd name="T40" fmla="*/ 466 w 568"/>
                <a:gd name="T41" fmla="*/ 567 h 678"/>
                <a:gd name="T42" fmla="*/ 438 w 568"/>
                <a:gd name="T43" fmla="*/ 591 h 678"/>
                <a:gd name="T44" fmla="*/ 409 w 568"/>
                <a:gd name="T45" fmla="*/ 613 h 678"/>
                <a:gd name="T46" fmla="*/ 380 w 568"/>
                <a:gd name="T47" fmla="*/ 632 h 678"/>
                <a:gd name="T48" fmla="*/ 348 w 568"/>
                <a:gd name="T49" fmla="*/ 647 h 678"/>
                <a:gd name="T50" fmla="*/ 314 w 568"/>
                <a:gd name="T51" fmla="*/ 661 h 678"/>
                <a:gd name="T52" fmla="*/ 280 w 568"/>
                <a:gd name="T53" fmla="*/ 669 h 678"/>
                <a:gd name="T54" fmla="*/ 246 w 568"/>
                <a:gd name="T55" fmla="*/ 676 h 678"/>
                <a:gd name="T56" fmla="*/ 210 w 568"/>
                <a:gd name="T57" fmla="*/ 678 h 678"/>
                <a:gd name="T58" fmla="*/ 174 w 568"/>
                <a:gd name="T59" fmla="*/ 678 h 678"/>
                <a:gd name="T60" fmla="*/ 140 w 568"/>
                <a:gd name="T61" fmla="*/ 673 h 678"/>
                <a:gd name="T62" fmla="*/ 104 w 568"/>
                <a:gd name="T63" fmla="*/ 666 h 678"/>
                <a:gd name="T64" fmla="*/ 70 w 568"/>
                <a:gd name="T65" fmla="*/ 654 h 678"/>
                <a:gd name="T66" fmla="*/ 36 w 568"/>
                <a:gd name="T67" fmla="*/ 640 h 678"/>
                <a:gd name="T68" fmla="*/ 2 w 568"/>
                <a:gd name="T69" fmla="*/ 622 h 678"/>
                <a:gd name="T70" fmla="*/ 2 w 568"/>
                <a:gd name="T71" fmla="*/ 622 h 678"/>
                <a:gd name="T72" fmla="*/ 0 w 568"/>
                <a:gd name="T73" fmla="*/ 620 h 678"/>
                <a:gd name="T74" fmla="*/ 397 w 568"/>
                <a:gd name="T75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8" h="678">
                  <a:moveTo>
                    <a:pt x="397" y="0"/>
                  </a:moveTo>
                  <a:lnTo>
                    <a:pt x="397" y="0"/>
                  </a:lnTo>
                  <a:lnTo>
                    <a:pt x="428" y="22"/>
                  </a:lnTo>
                  <a:lnTo>
                    <a:pt x="457" y="46"/>
                  </a:lnTo>
                  <a:lnTo>
                    <a:pt x="481" y="71"/>
                  </a:lnTo>
                  <a:lnTo>
                    <a:pt x="503" y="100"/>
                  </a:lnTo>
                  <a:lnTo>
                    <a:pt x="522" y="131"/>
                  </a:lnTo>
                  <a:lnTo>
                    <a:pt x="539" y="163"/>
                  </a:lnTo>
                  <a:lnTo>
                    <a:pt x="551" y="196"/>
                  </a:lnTo>
                  <a:lnTo>
                    <a:pt x="559" y="230"/>
                  </a:lnTo>
                  <a:lnTo>
                    <a:pt x="566" y="266"/>
                  </a:lnTo>
                  <a:lnTo>
                    <a:pt x="568" y="300"/>
                  </a:lnTo>
                  <a:lnTo>
                    <a:pt x="568" y="335"/>
                  </a:lnTo>
                  <a:lnTo>
                    <a:pt x="564" y="371"/>
                  </a:lnTo>
                  <a:lnTo>
                    <a:pt x="556" y="407"/>
                  </a:lnTo>
                  <a:lnTo>
                    <a:pt x="544" y="441"/>
                  </a:lnTo>
                  <a:lnTo>
                    <a:pt x="530" y="475"/>
                  </a:lnTo>
                  <a:lnTo>
                    <a:pt x="511" y="507"/>
                  </a:lnTo>
                  <a:lnTo>
                    <a:pt x="511" y="507"/>
                  </a:lnTo>
                  <a:lnTo>
                    <a:pt x="489" y="538"/>
                  </a:lnTo>
                  <a:lnTo>
                    <a:pt x="466" y="567"/>
                  </a:lnTo>
                  <a:lnTo>
                    <a:pt x="438" y="591"/>
                  </a:lnTo>
                  <a:lnTo>
                    <a:pt x="409" y="613"/>
                  </a:lnTo>
                  <a:lnTo>
                    <a:pt x="380" y="632"/>
                  </a:lnTo>
                  <a:lnTo>
                    <a:pt x="348" y="647"/>
                  </a:lnTo>
                  <a:lnTo>
                    <a:pt x="314" y="661"/>
                  </a:lnTo>
                  <a:lnTo>
                    <a:pt x="280" y="669"/>
                  </a:lnTo>
                  <a:lnTo>
                    <a:pt x="246" y="676"/>
                  </a:lnTo>
                  <a:lnTo>
                    <a:pt x="210" y="678"/>
                  </a:lnTo>
                  <a:lnTo>
                    <a:pt x="174" y="678"/>
                  </a:lnTo>
                  <a:lnTo>
                    <a:pt x="140" y="673"/>
                  </a:lnTo>
                  <a:lnTo>
                    <a:pt x="104" y="666"/>
                  </a:lnTo>
                  <a:lnTo>
                    <a:pt x="70" y="654"/>
                  </a:lnTo>
                  <a:lnTo>
                    <a:pt x="36" y="640"/>
                  </a:lnTo>
                  <a:lnTo>
                    <a:pt x="2" y="622"/>
                  </a:lnTo>
                  <a:lnTo>
                    <a:pt x="2" y="622"/>
                  </a:lnTo>
                  <a:lnTo>
                    <a:pt x="0" y="620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643469"/>
            <a:ext cx="8654595" cy="342786"/>
          </a:xfrm>
        </p:spPr>
        <p:txBody>
          <a:bodyPr/>
          <a:lstStyle/>
          <a:p>
            <a:r>
              <a:rPr lang="en-US" dirty="0"/>
              <a:t>Click to add emphasis part of title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5"/>
            <a:ext cx="7887670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pic>
        <p:nvPicPr>
          <p:cNvPr id="19" name="Picture 18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54" y="4674736"/>
            <a:ext cx="377327" cy="2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435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9" y="248325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1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170263" y="3154216"/>
            <a:ext cx="973740" cy="1989284"/>
            <a:chOff x="11870412" y="3781425"/>
            <a:chExt cx="1570949" cy="3781425"/>
          </a:xfrm>
        </p:grpSpPr>
        <p:sp>
          <p:nvSpPr>
            <p:cNvPr id="13" name="Oval 12"/>
            <p:cNvSpPr>
              <a:spLocks/>
            </p:cNvSpPr>
            <p:nvPr/>
          </p:nvSpPr>
          <p:spPr bwMode="auto">
            <a:xfrm rot="3900000" flipH="1">
              <a:off x="12506686" y="4873163"/>
              <a:ext cx="698400" cy="7898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2353809" y="4356054"/>
              <a:ext cx="464635" cy="4112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2330947" y="4060981"/>
              <a:ext cx="197470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6" name="Right Triangle 15"/>
            <p:cNvSpPr/>
            <p:nvPr/>
          </p:nvSpPr>
          <p:spPr>
            <a:xfrm flipH="1">
              <a:off x="11870412" y="3781425"/>
              <a:ext cx="1570949" cy="3781425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rot="21075523">
              <a:off x="12263453" y="5283312"/>
              <a:ext cx="957422" cy="1142838"/>
            </a:xfrm>
            <a:custGeom>
              <a:avLst/>
              <a:gdLst>
                <a:gd name="T0" fmla="*/ 397 w 568"/>
                <a:gd name="T1" fmla="*/ 0 h 678"/>
                <a:gd name="T2" fmla="*/ 397 w 568"/>
                <a:gd name="T3" fmla="*/ 0 h 678"/>
                <a:gd name="T4" fmla="*/ 428 w 568"/>
                <a:gd name="T5" fmla="*/ 22 h 678"/>
                <a:gd name="T6" fmla="*/ 457 w 568"/>
                <a:gd name="T7" fmla="*/ 46 h 678"/>
                <a:gd name="T8" fmla="*/ 481 w 568"/>
                <a:gd name="T9" fmla="*/ 71 h 678"/>
                <a:gd name="T10" fmla="*/ 503 w 568"/>
                <a:gd name="T11" fmla="*/ 100 h 678"/>
                <a:gd name="T12" fmla="*/ 522 w 568"/>
                <a:gd name="T13" fmla="*/ 131 h 678"/>
                <a:gd name="T14" fmla="*/ 539 w 568"/>
                <a:gd name="T15" fmla="*/ 163 h 678"/>
                <a:gd name="T16" fmla="*/ 551 w 568"/>
                <a:gd name="T17" fmla="*/ 196 h 678"/>
                <a:gd name="T18" fmla="*/ 559 w 568"/>
                <a:gd name="T19" fmla="*/ 230 h 678"/>
                <a:gd name="T20" fmla="*/ 566 w 568"/>
                <a:gd name="T21" fmla="*/ 266 h 678"/>
                <a:gd name="T22" fmla="*/ 568 w 568"/>
                <a:gd name="T23" fmla="*/ 300 h 678"/>
                <a:gd name="T24" fmla="*/ 568 w 568"/>
                <a:gd name="T25" fmla="*/ 335 h 678"/>
                <a:gd name="T26" fmla="*/ 564 w 568"/>
                <a:gd name="T27" fmla="*/ 371 h 678"/>
                <a:gd name="T28" fmla="*/ 556 w 568"/>
                <a:gd name="T29" fmla="*/ 407 h 678"/>
                <a:gd name="T30" fmla="*/ 544 w 568"/>
                <a:gd name="T31" fmla="*/ 441 h 678"/>
                <a:gd name="T32" fmla="*/ 530 w 568"/>
                <a:gd name="T33" fmla="*/ 475 h 678"/>
                <a:gd name="T34" fmla="*/ 511 w 568"/>
                <a:gd name="T35" fmla="*/ 507 h 678"/>
                <a:gd name="T36" fmla="*/ 511 w 568"/>
                <a:gd name="T37" fmla="*/ 507 h 678"/>
                <a:gd name="T38" fmla="*/ 489 w 568"/>
                <a:gd name="T39" fmla="*/ 538 h 678"/>
                <a:gd name="T40" fmla="*/ 466 w 568"/>
                <a:gd name="T41" fmla="*/ 567 h 678"/>
                <a:gd name="T42" fmla="*/ 438 w 568"/>
                <a:gd name="T43" fmla="*/ 591 h 678"/>
                <a:gd name="T44" fmla="*/ 409 w 568"/>
                <a:gd name="T45" fmla="*/ 613 h 678"/>
                <a:gd name="T46" fmla="*/ 380 w 568"/>
                <a:gd name="T47" fmla="*/ 632 h 678"/>
                <a:gd name="T48" fmla="*/ 348 w 568"/>
                <a:gd name="T49" fmla="*/ 647 h 678"/>
                <a:gd name="T50" fmla="*/ 314 w 568"/>
                <a:gd name="T51" fmla="*/ 661 h 678"/>
                <a:gd name="T52" fmla="*/ 280 w 568"/>
                <a:gd name="T53" fmla="*/ 669 h 678"/>
                <a:gd name="T54" fmla="*/ 246 w 568"/>
                <a:gd name="T55" fmla="*/ 676 h 678"/>
                <a:gd name="T56" fmla="*/ 210 w 568"/>
                <a:gd name="T57" fmla="*/ 678 h 678"/>
                <a:gd name="T58" fmla="*/ 174 w 568"/>
                <a:gd name="T59" fmla="*/ 678 h 678"/>
                <a:gd name="T60" fmla="*/ 140 w 568"/>
                <a:gd name="T61" fmla="*/ 673 h 678"/>
                <a:gd name="T62" fmla="*/ 104 w 568"/>
                <a:gd name="T63" fmla="*/ 666 h 678"/>
                <a:gd name="T64" fmla="*/ 70 w 568"/>
                <a:gd name="T65" fmla="*/ 654 h 678"/>
                <a:gd name="T66" fmla="*/ 36 w 568"/>
                <a:gd name="T67" fmla="*/ 640 h 678"/>
                <a:gd name="T68" fmla="*/ 2 w 568"/>
                <a:gd name="T69" fmla="*/ 622 h 678"/>
                <a:gd name="T70" fmla="*/ 2 w 568"/>
                <a:gd name="T71" fmla="*/ 622 h 678"/>
                <a:gd name="T72" fmla="*/ 0 w 568"/>
                <a:gd name="T73" fmla="*/ 620 h 678"/>
                <a:gd name="T74" fmla="*/ 397 w 568"/>
                <a:gd name="T75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8" h="678">
                  <a:moveTo>
                    <a:pt x="397" y="0"/>
                  </a:moveTo>
                  <a:lnTo>
                    <a:pt x="397" y="0"/>
                  </a:lnTo>
                  <a:lnTo>
                    <a:pt x="428" y="22"/>
                  </a:lnTo>
                  <a:lnTo>
                    <a:pt x="457" y="46"/>
                  </a:lnTo>
                  <a:lnTo>
                    <a:pt x="481" y="71"/>
                  </a:lnTo>
                  <a:lnTo>
                    <a:pt x="503" y="100"/>
                  </a:lnTo>
                  <a:lnTo>
                    <a:pt x="522" y="131"/>
                  </a:lnTo>
                  <a:lnTo>
                    <a:pt x="539" y="163"/>
                  </a:lnTo>
                  <a:lnTo>
                    <a:pt x="551" y="196"/>
                  </a:lnTo>
                  <a:lnTo>
                    <a:pt x="559" y="230"/>
                  </a:lnTo>
                  <a:lnTo>
                    <a:pt x="566" y="266"/>
                  </a:lnTo>
                  <a:lnTo>
                    <a:pt x="568" y="300"/>
                  </a:lnTo>
                  <a:lnTo>
                    <a:pt x="568" y="335"/>
                  </a:lnTo>
                  <a:lnTo>
                    <a:pt x="564" y="371"/>
                  </a:lnTo>
                  <a:lnTo>
                    <a:pt x="556" y="407"/>
                  </a:lnTo>
                  <a:lnTo>
                    <a:pt x="544" y="441"/>
                  </a:lnTo>
                  <a:lnTo>
                    <a:pt x="530" y="475"/>
                  </a:lnTo>
                  <a:lnTo>
                    <a:pt x="511" y="507"/>
                  </a:lnTo>
                  <a:lnTo>
                    <a:pt x="511" y="507"/>
                  </a:lnTo>
                  <a:lnTo>
                    <a:pt x="489" y="538"/>
                  </a:lnTo>
                  <a:lnTo>
                    <a:pt x="466" y="567"/>
                  </a:lnTo>
                  <a:lnTo>
                    <a:pt x="438" y="591"/>
                  </a:lnTo>
                  <a:lnTo>
                    <a:pt x="409" y="613"/>
                  </a:lnTo>
                  <a:lnTo>
                    <a:pt x="380" y="632"/>
                  </a:lnTo>
                  <a:lnTo>
                    <a:pt x="348" y="647"/>
                  </a:lnTo>
                  <a:lnTo>
                    <a:pt x="314" y="661"/>
                  </a:lnTo>
                  <a:lnTo>
                    <a:pt x="280" y="669"/>
                  </a:lnTo>
                  <a:lnTo>
                    <a:pt x="246" y="676"/>
                  </a:lnTo>
                  <a:lnTo>
                    <a:pt x="210" y="678"/>
                  </a:lnTo>
                  <a:lnTo>
                    <a:pt x="174" y="678"/>
                  </a:lnTo>
                  <a:lnTo>
                    <a:pt x="140" y="673"/>
                  </a:lnTo>
                  <a:lnTo>
                    <a:pt x="104" y="666"/>
                  </a:lnTo>
                  <a:lnTo>
                    <a:pt x="70" y="654"/>
                  </a:lnTo>
                  <a:lnTo>
                    <a:pt x="36" y="640"/>
                  </a:lnTo>
                  <a:lnTo>
                    <a:pt x="2" y="622"/>
                  </a:lnTo>
                  <a:lnTo>
                    <a:pt x="2" y="622"/>
                  </a:lnTo>
                  <a:lnTo>
                    <a:pt x="0" y="620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pic>
        <p:nvPicPr>
          <p:cNvPr id="19" name="Picture 18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54" y="4674736"/>
            <a:ext cx="377327" cy="2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791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1" y="643469"/>
            <a:ext cx="8646971" cy="34278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3075"/>
            <a:ext cx="6718167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7455" y="1239838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  <a:defRPr sz="900" cap="none">
                <a:solidFill>
                  <a:schemeClr val="bg1"/>
                </a:solidFill>
              </a:defRPr>
            </a:lvl1pPr>
            <a:lvl2pPr marL="400050" indent="-214313">
              <a:defRPr>
                <a:solidFill>
                  <a:schemeClr val="bg1"/>
                </a:solidFill>
              </a:defRPr>
            </a:lvl2pPr>
            <a:lvl3pPr marL="673894" indent="-171450">
              <a:defRPr>
                <a:solidFill>
                  <a:schemeClr val="bg1"/>
                </a:solidFill>
              </a:defRPr>
            </a:lvl3pPr>
            <a:lvl4pPr marL="942975" indent="-171450">
              <a:defRPr>
                <a:solidFill>
                  <a:schemeClr val="bg1"/>
                </a:solidFill>
              </a:defRPr>
            </a:lvl4pPr>
            <a:lvl5pPr marL="1209675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929" y="1239838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88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196468" y="1239838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88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147915" y="1239838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88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6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96472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3705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880994" y="1239838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  <a:defRPr sz="900" cap="none">
                <a:solidFill>
                  <a:schemeClr val="bg1"/>
                </a:solidFill>
              </a:defRPr>
            </a:lvl1pPr>
            <a:lvl2pPr marL="400050" indent="-214313">
              <a:defRPr>
                <a:solidFill>
                  <a:schemeClr val="bg1"/>
                </a:solidFill>
              </a:defRPr>
            </a:lvl2pPr>
            <a:lvl3pPr marL="673894" indent="-171450">
              <a:defRPr>
                <a:solidFill>
                  <a:schemeClr val="bg1"/>
                </a:solidFill>
              </a:defRPr>
            </a:lvl3pPr>
            <a:lvl4pPr marL="942975" indent="-171450">
              <a:defRPr>
                <a:solidFill>
                  <a:schemeClr val="bg1"/>
                </a:solidFill>
              </a:defRPr>
            </a:lvl4pPr>
            <a:lvl5pPr marL="1209675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832437" y="1239838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  <a:defRPr sz="900" cap="none">
                <a:solidFill>
                  <a:schemeClr val="bg1"/>
                </a:solidFill>
              </a:defRPr>
            </a:lvl1pPr>
            <a:lvl2pPr marL="400050" indent="-214313">
              <a:defRPr>
                <a:solidFill>
                  <a:schemeClr val="bg1"/>
                </a:solidFill>
              </a:defRPr>
            </a:lvl2pPr>
            <a:lvl3pPr marL="673894" indent="-171450">
              <a:defRPr>
                <a:solidFill>
                  <a:schemeClr val="bg1"/>
                </a:solidFill>
              </a:defRPr>
            </a:lvl3pPr>
            <a:lvl4pPr marL="942975" indent="-171450">
              <a:defRPr>
                <a:solidFill>
                  <a:schemeClr val="bg1"/>
                </a:solidFill>
              </a:defRPr>
            </a:lvl4pPr>
            <a:lvl5pPr marL="1209675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6847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00162" cy="5143500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2951" y="2214389"/>
            <a:ext cx="4450225" cy="384336"/>
          </a:xfrm>
        </p:spPr>
        <p:txBody>
          <a:bodyPr anchor="ctr"/>
          <a:lstStyle>
            <a:lvl1pPr>
              <a:defRPr sz="2775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42951" y="2864332"/>
            <a:ext cx="4450225" cy="787538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2430" indent="0" algn="l">
              <a:spcBef>
                <a:spcPts val="0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950" y="4031452"/>
            <a:ext cx="4444025" cy="260192"/>
          </a:xfrm>
          <a:prstGeom prst="rect">
            <a:avLst/>
          </a:prstGeom>
        </p:spPr>
        <p:txBody>
          <a:bodyPr lIns="62195" tIns="31098" rIns="62195" bIns="31098"/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© 2016 Ipsos.  All rights reserved. Contains Ipsos' Confidential and Proprietary information  and may not be disclosed or reproduced without the prior written consent of Ipsos.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442951" y="1059582"/>
            <a:ext cx="4450225" cy="966935"/>
          </a:xfrm>
        </p:spPr>
        <p:txBody>
          <a:bodyPr anchor="b">
            <a:normAutofit/>
          </a:bodyPr>
          <a:lstStyle>
            <a:lvl1pPr>
              <a:defRPr sz="165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745983" y="465516"/>
            <a:ext cx="1147193" cy="378042"/>
          </a:xfrm>
          <a:solidFill>
            <a:schemeClr val="bg1"/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</p:spTree>
    <p:extLst>
      <p:ext uri="{BB962C8B-B14F-4D97-AF65-F5344CB8AC3E}">
        <p14:creationId xmlns:p14="http://schemas.microsoft.com/office/powerpoint/2010/main" val="339290900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695158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4533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00205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3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00205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4533" y="1388443"/>
            <a:ext cx="256161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0205" y="1388443"/>
            <a:ext cx="256161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1029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01029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01029" y="1388443"/>
            <a:ext cx="2561614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6497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1460" cy="5143500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5" y="1122850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025" b="1" baseline="0">
                <a:solidFill>
                  <a:schemeClr val="tx1"/>
                </a:solidFill>
              </a:defRPr>
            </a:lvl1pPr>
            <a:lvl2pPr marL="2430" indent="0" algn="l">
              <a:spcBef>
                <a:spcPts val="0"/>
              </a:spcBef>
              <a:buNone/>
              <a:tabLst/>
              <a:defRPr sz="1650" baseline="0">
                <a:solidFill>
                  <a:schemeClr val="bg2"/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27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4419600" cy="5171514"/>
          </a:xfrm>
          <a:custGeom>
            <a:avLst/>
            <a:gdLst>
              <a:gd name="connsiteX0" fmla="*/ 0 w 4419600"/>
              <a:gd name="connsiteY0" fmla="*/ 0 h 5162550"/>
              <a:gd name="connsiteX1" fmla="*/ 4419600 w 4419600"/>
              <a:gd name="connsiteY1" fmla="*/ 0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0 h 5162550"/>
              <a:gd name="connsiteX1" fmla="*/ 2743200 w 4419600"/>
              <a:gd name="connsiteY1" fmla="*/ 8965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8964 h 5171514"/>
              <a:gd name="connsiteX1" fmla="*/ 2743200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  <a:gd name="connsiteX0" fmla="*/ 0 w 4419600"/>
              <a:gd name="connsiteY0" fmla="*/ 8964 h 5171514"/>
              <a:gd name="connsiteX1" fmla="*/ 2734235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5171514">
                <a:moveTo>
                  <a:pt x="0" y="8964"/>
                </a:moveTo>
                <a:lnTo>
                  <a:pt x="2734235" y="0"/>
                </a:lnTo>
                <a:lnTo>
                  <a:pt x="4419600" y="5171514"/>
                </a:lnTo>
                <a:lnTo>
                  <a:pt x="0" y="517151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5" y="1122850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025" b="1" baseline="0">
                <a:solidFill>
                  <a:schemeClr val="tx1"/>
                </a:solidFill>
              </a:defRPr>
            </a:lvl1pPr>
            <a:lvl2pPr marL="2430" indent="0" algn="l">
              <a:spcBef>
                <a:spcPts val="0"/>
              </a:spcBef>
              <a:buNone/>
              <a:tabLst/>
              <a:defRPr sz="1650" baseline="0">
                <a:solidFill>
                  <a:schemeClr val="bg2"/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083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5" y="1122850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025" b="1" baseline="0">
                <a:solidFill>
                  <a:schemeClr val="tx1"/>
                </a:solidFill>
              </a:defRPr>
            </a:lvl1pPr>
            <a:lvl2pPr marL="2430" indent="0" algn="l">
              <a:spcBef>
                <a:spcPts val="0"/>
              </a:spcBef>
              <a:buNone/>
              <a:tabLst/>
              <a:defRPr sz="1650" baseline="0">
                <a:solidFill>
                  <a:schemeClr val="bg2"/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-8965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6040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38166" cy="5143500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100" y="2229873"/>
            <a:ext cx="2145875" cy="560923"/>
          </a:xfrm>
        </p:spPr>
        <p:txBody>
          <a:bodyPr anchor="ctr"/>
          <a:lstStyle>
            <a:lvl1pPr>
              <a:defRPr sz="2025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Box 20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701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 -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100" y="2229873"/>
            <a:ext cx="2145875" cy="560923"/>
          </a:xfrm>
        </p:spPr>
        <p:txBody>
          <a:bodyPr anchor="ctr"/>
          <a:lstStyle>
            <a:lvl1pPr>
              <a:defRPr sz="2025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Box 20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-7144"/>
            <a:ext cx="5930713" cy="515064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616513"/>
              <a:gd name="connsiteY0" fmla="*/ 0 h 5143500"/>
              <a:gd name="connsiteX1" fmla="*/ 4654924 w 6616513"/>
              <a:gd name="connsiteY1" fmla="*/ 0 h 5143500"/>
              <a:gd name="connsiteX2" fmla="*/ 6616513 w 6616513"/>
              <a:gd name="connsiteY2" fmla="*/ 5143500 h 5143500"/>
              <a:gd name="connsiteX3" fmla="*/ 0 w 6616513"/>
              <a:gd name="connsiteY3" fmla="*/ 5143500 h 5143500"/>
              <a:gd name="connsiteX4" fmla="*/ 0 w 6616513"/>
              <a:gd name="connsiteY4" fmla="*/ 0 h 5143500"/>
              <a:gd name="connsiteX0" fmla="*/ 0 w 6616513"/>
              <a:gd name="connsiteY0" fmla="*/ 7144 h 5150644"/>
              <a:gd name="connsiteX1" fmla="*/ 3578599 w 6616513"/>
              <a:gd name="connsiteY1" fmla="*/ 0 h 5150644"/>
              <a:gd name="connsiteX2" fmla="*/ 6616513 w 6616513"/>
              <a:gd name="connsiteY2" fmla="*/ 5150644 h 5150644"/>
              <a:gd name="connsiteX3" fmla="*/ 0 w 6616513"/>
              <a:gd name="connsiteY3" fmla="*/ 5150644 h 5150644"/>
              <a:gd name="connsiteX4" fmla="*/ 0 w 6616513"/>
              <a:gd name="connsiteY4" fmla="*/ 7144 h 5150644"/>
              <a:gd name="connsiteX0" fmla="*/ 0 w 5930713"/>
              <a:gd name="connsiteY0" fmla="*/ 7144 h 5150644"/>
              <a:gd name="connsiteX1" fmla="*/ 3578599 w 5930713"/>
              <a:gd name="connsiteY1" fmla="*/ 0 h 5150644"/>
              <a:gd name="connsiteX2" fmla="*/ 5930713 w 5930713"/>
              <a:gd name="connsiteY2" fmla="*/ 5150644 h 5150644"/>
              <a:gd name="connsiteX3" fmla="*/ 0 w 5930713"/>
              <a:gd name="connsiteY3" fmla="*/ 5150644 h 5150644"/>
              <a:gd name="connsiteX4" fmla="*/ 0 w 5930713"/>
              <a:gd name="connsiteY4" fmla="*/ 7144 h 515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713" h="5150644">
                <a:moveTo>
                  <a:pt x="0" y="7144"/>
                </a:moveTo>
                <a:lnTo>
                  <a:pt x="3578599" y="0"/>
                </a:lnTo>
                <a:lnTo>
                  <a:pt x="5930713" y="5150644"/>
                </a:lnTo>
                <a:lnTo>
                  <a:pt x="0" y="5150644"/>
                </a:lnTo>
                <a:lnTo>
                  <a:pt x="0" y="7144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455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001" y="1659587"/>
            <a:ext cx="3569511" cy="768672"/>
          </a:xfrm>
        </p:spPr>
        <p:txBody>
          <a:bodyPr anchor="ctr"/>
          <a:lstStyle>
            <a:lvl1pPr>
              <a:defRPr sz="2775" baseline="0"/>
            </a:lvl1pPr>
          </a:lstStyle>
          <a:p>
            <a:r>
              <a:rPr lang="en-US" dirty="0"/>
              <a:t>Subject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001" y="2724524"/>
            <a:ext cx="3569511" cy="181652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2430" indent="0" algn="l">
              <a:spcBef>
                <a:spcPts val="612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MORE COMPLETE TITLE</a:t>
            </a:r>
          </a:p>
          <a:p>
            <a:pPr lvl="1"/>
            <a:r>
              <a:rPr lang="en-US" dirty="0"/>
              <a:t>Body text: Lorem ipsum dolor sit amet, consectetuer adipiscing elit. Maecenas porttitor congue massa.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Pellentesque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4"/>
            <a:ext cx="3569510" cy="1172925"/>
          </a:xfrm>
        </p:spPr>
        <p:txBody>
          <a:bodyPr anchor="b">
            <a:normAutofit/>
          </a:bodyPr>
          <a:lstStyle>
            <a:lvl1pPr>
              <a:defRPr sz="165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Related phrase</a:t>
            </a:r>
            <a:endParaRPr lang="en-GB" dirty="0"/>
          </a:p>
        </p:txBody>
      </p:sp>
      <p:sp>
        <p:nvSpPr>
          <p:cNvPr id="10" name="Oval 9"/>
          <p:cNvSpPr/>
          <p:nvPr userDrawn="1"/>
        </p:nvSpPr>
        <p:spPr>
          <a:xfrm>
            <a:off x="7166090" y="1388884"/>
            <a:ext cx="1081211" cy="8106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ZA" sz="1350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385163" y="2937472"/>
            <a:ext cx="1384960" cy="10384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ZA" sz="1350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246169" y="3020605"/>
            <a:ext cx="381308" cy="28590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ZA" sz="135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8163710" y="1326210"/>
            <a:ext cx="167181" cy="12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ZA" sz="1350" dirty="0">
              <a:solidFill>
                <a:srgbClr val="FFFFFF"/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2217" y="1304286"/>
            <a:ext cx="2979602" cy="2234086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342620"/>
      </p:ext>
    </p:extLst>
  </p:cSld>
  <p:clrMapOvr>
    <a:masterClrMapping/>
  </p:clrMapOvr>
  <p:hf hd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9" y="248325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2688" y="3486272"/>
            <a:ext cx="3843754" cy="657105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3071" y="3486272"/>
            <a:ext cx="3843754" cy="657105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2688" y="1831104"/>
            <a:ext cx="3843754" cy="1550392"/>
          </a:xfrm>
        </p:spPr>
        <p:txBody>
          <a:bodyPr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43071" y="1831104"/>
            <a:ext cx="3843754" cy="1550392"/>
          </a:xfrm>
        </p:spPr>
        <p:txBody>
          <a:bodyPr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5"/>
            <a:ext cx="384375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43071" y="1388445"/>
            <a:ext cx="384375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90255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643469"/>
            <a:ext cx="8654595" cy="342786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5"/>
            <a:ext cx="6695158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4533" y="3481305"/>
            <a:ext cx="2561614" cy="785512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00205" y="3481305"/>
            <a:ext cx="2561614" cy="785512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3" y="1831104"/>
            <a:ext cx="2561614" cy="1550392"/>
          </a:xfrm>
        </p:spPr>
        <p:txBody>
          <a:bodyPr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00205" y="1831104"/>
            <a:ext cx="2561614" cy="1550392"/>
          </a:xfrm>
        </p:spPr>
        <p:txBody>
          <a:bodyPr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4533" y="1388445"/>
            <a:ext cx="256161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0205" y="1388445"/>
            <a:ext cx="256161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1029" y="3481305"/>
            <a:ext cx="2561614" cy="785512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01029" y="1831104"/>
            <a:ext cx="2561614" cy="1550392"/>
          </a:xfrm>
        </p:spPr>
        <p:txBody>
          <a:bodyPr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01029" y="1388445"/>
            <a:ext cx="2561614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649624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9"/>
            <a:ext cx="6723160" cy="342786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8325"/>
            <a:ext cx="6615283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5007" y="3273828"/>
            <a:ext cx="1948830" cy="840694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69336" y="3273828"/>
            <a:ext cx="1948830" cy="840694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5007" y="1831105"/>
            <a:ext cx="1948830" cy="1388718"/>
          </a:xfrm>
        </p:spPr>
        <p:txBody>
          <a:bodyPr lIns="72000" tIns="72000" rIns="72000" bIns="72000"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35007" y="1388443"/>
            <a:ext cx="1948830" cy="442660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69336" y="1388443"/>
            <a:ext cx="1948830" cy="442660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69336" y="1831105"/>
            <a:ext cx="1948830" cy="1388718"/>
          </a:xfrm>
        </p:spPr>
        <p:txBody>
          <a:bodyPr lIns="72000" tIns="72000" rIns="72000" bIns="72000"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703665" y="3273828"/>
            <a:ext cx="1948830" cy="840694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03665" y="1388443"/>
            <a:ext cx="1948830" cy="442660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03665" y="1831105"/>
            <a:ext cx="1948830" cy="1388718"/>
          </a:xfrm>
        </p:spPr>
        <p:txBody>
          <a:bodyPr lIns="72000" tIns="72000" rIns="72000" bIns="72000"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37995" y="3273828"/>
            <a:ext cx="1948830" cy="840694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37995" y="1388443"/>
            <a:ext cx="1948830" cy="442660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37995" y="1831105"/>
            <a:ext cx="1948830" cy="1388718"/>
          </a:xfrm>
        </p:spPr>
        <p:txBody>
          <a:bodyPr lIns="72000" tIns="72000" rIns="72000" bIns="72000"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7720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643469"/>
            <a:ext cx="8654595" cy="342786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8325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5"/>
            <a:ext cx="3864347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2927" y="1388445"/>
            <a:ext cx="3873898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688" y="2001692"/>
            <a:ext cx="3864347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2927" y="2001692"/>
            <a:ext cx="3873898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9" y="4215717"/>
            <a:ext cx="6725791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153"/>
              </a:spcBef>
              <a:defRPr sz="75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234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6723160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615283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5007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69336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5007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35007" y="1388443"/>
            <a:ext cx="1948830" cy="442660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69336" y="1388443"/>
            <a:ext cx="1948830" cy="442660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69336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70366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03665" y="1388443"/>
            <a:ext cx="1948830" cy="442660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0366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3799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37995" y="1388443"/>
            <a:ext cx="1948830" cy="442660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3799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9144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643469"/>
            <a:ext cx="8654595" cy="342786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8325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6"/>
            <a:ext cx="2654085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5267" y="1388445"/>
            <a:ext cx="2654085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32737" y="1388446"/>
            <a:ext cx="2654085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0368" y="2001692"/>
            <a:ext cx="2654086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55266" y="2001692"/>
            <a:ext cx="2654086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232739" y="2001692"/>
            <a:ext cx="2654086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7" y="4215717"/>
            <a:ext cx="7880266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153"/>
              </a:spcBef>
              <a:defRPr sz="75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5196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1" y="643469"/>
            <a:ext cx="7870391" cy="342786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8325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0528" y="1388445"/>
            <a:ext cx="1912119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77196" y="1388445"/>
            <a:ext cx="1912119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13861" y="1388445"/>
            <a:ext cx="1912119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50527" y="1388445"/>
            <a:ext cx="1912119" cy="442661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528" y="2001692"/>
            <a:ext cx="1912119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77196" y="2001692"/>
            <a:ext cx="1912119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713861" y="2001692"/>
            <a:ext cx="1912119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950527" y="2001692"/>
            <a:ext cx="1912119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0528" y="4215717"/>
            <a:ext cx="6717639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153"/>
              </a:spcBef>
              <a:defRPr sz="75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0729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9" y="248325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509782" y="1619810"/>
            <a:ext cx="1515340" cy="2087728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2830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0"/>
            <a:ext cx="9143999" cy="5143500"/>
          </a:xfrm>
          <a:effectLst/>
        </p:spPr>
        <p:txBody>
          <a:bodyPr/>
          <a:lstStyle>
            <a:lvl1pPr>
              <a:defRPr baseline="0"/>
            </a:lvl1pPr>
          </a:lstStyle>
          <a:p>
            <a:br>
              <a:rPr lang="en-GB" dirty="0"/>
            </a:br>
            <a:r>
              <a:rPr lang="en-GB" dirty="0"/>
              <a:t>     Copy Desired Image, Select this placeholder, Paste &amp; Then “Send to back”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094" y="2479438"/>
            <a:ext cx="7093160" cy="720197"/>
          </a:xfr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612"/>
              </a:spcBef>
              <a:defRPr sz="585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273" y="1857553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918"/>
              </a:spcBef>
              <a:defRPr sz="2025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614375" y="4650457"/>
            <a:ext cx="4951963" cy="2601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60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85000"/>
              </a:lnSpc>
              <a:spcBef>
                <a:spcPts val="153"/>
              </a:spcBef>
            </a:pPr>
            <a:r>
              <a:rPr lang="nb-NO" dirty="0"/>
              <a:t>© 2015 Ipsos.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247315" y="4650457"/>
            <a:ext cx="382425" cy="2601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US" sz="60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85000"/>
              </a:lnSpc>
              <a:spcBef>
                <a:spcPts val="153"/>
              </a:spcBef>
            </a:pPr>
            <a:fld id="{7F034911-0302-4AAB-AEF0-815419E29289}" type="slidenum">
              <a:rPr lang="en-GB" smtClean="0"/>
              <a:pPr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9704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9" y="248325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468331" y="1707294"/>
            <a:ext cx="1841804" cy="2420380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1889" y="4219808"/>
            <a:ext cx="6326278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153"/>
              </a:spcBef>
              <a:defRPr sz="75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3738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8389" y="-14288"/>
            <a:ext cx="4879268" cy="5164080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879268"/>
              <a:gd name="connsiteY0" fmla="*/ 8965 h 5158757"/>
              <a:gd name="connsiteX1" fmla="*/ 2716306 w 4879268"/>
              <a:gd name="connsiteY1" fmla="*/ 0 h 5158757"/>
              <a:gd name="connsiteX2" fmla="*/ 4879268 w 4879268"/>
              <a:gd name="connsiteY2" fmla="*/ 5158757 h 5158757"/>
              <a:gd name="connsiteX3" fmla="*/ 0 w 4879268"/>
              <a:gd name="connsiteY3" fmla="*/ 5152465 h 5158757"/>
              <a:gd name="connsiteX4" fmla="*/ 0 w 4879268"/>
              <a:gd name="connsiteY4" fmla="*/ 8965 h 5158757"/>
              <a:gd name="connsiteX0" fmla="*/ 0 w 4879268"/>
              <a:gd name="connsiteY0" fmla="*/ 2673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2673 h 5152465"/>
              <a:gd name="connsiteX0" fmla="*/ 0 w 4879268"/>
              <a:gd name="connsiteY0" fmla="*/ 8965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8965 h 5152465"/>
              <a:gd name="connsiteX0" fmla="*/ 0 w 4879268"/>
              <a:gd name="connsiteY0" fmla="*/ 15257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15257 h 5152465"/>
              <a:gd name="connsiteX0" fmla="*/ 0 w 4879268"/>
              <a:gd name="connsiteY0" fmla="*/ 15257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15257 h 5152465"/>
              <a:gd name="connsiteX0" fmla="*/ 8389 w 4879268"/>
              <a:gd name="connsiteY0" fmla="*/ 8966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8389 w 4879268"/>
              <a:gd name="connsiteY4" fmla="*/ 8966 h 5152465"/>
              <a:gd name="connsiteX0" fmla="*/ 8389 w 4879268"/>
              <a:gd name="connsiteY0" fmla="*/ 0 h 5152725"/>
              <a:gd name="connsiteX1" fmla="*/ 2716306 w 4879268"/>
              <a:gd name="connsiteY1" fmla="*/ 260 h 5152725"/>
              <a:gd name="connsiteX2" fmla="*/ 4879268 w 4879268"/>
              <a:gd name="connsiteY2" fmla="*/ 5152725 h 5152725"/>
              <a:gd name="connsiteX3" fmla="*/ 0 w 4879268"/>
              <a:gd name="connsiteY3" fmla="*/ 5146433 h 5152725"/>
              <a:gd name="connsiteX4" fmla="*/ 8389 w 4879268"/>
              <a:gd name="connsiteY4" fmla="*/ 0 h 51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9268" h="5152725">
                <a:moveTo>
                  <a:pt x="8389" y="0"/>
                </a:moveTo>
                <a:lnTo>
                  <a:pt x="2716306" y="260"/>
                </a:lnTo>
                <a:lnTo>
                  <a:pt x="4879268" y="5152725"/>
                </a:lnTo>
                <a:lnTo>
                  <a:pt x="0" y="5146433"/>
                </a:lnTo>
                <a:cubicBezTo>
                  <a:pt x="2796" y="3434031"/>
                  <a:pt x="5593" y="1712402"/>
                  <a:pt x="838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770" y="1388446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025" baseline="0">
                <a:solidFill>
                  <a:schemeClr val="bg1"/>
                </a:solidFill>
              </a:defRPr>
            </a:lvl1pPr>
            <a:lvl2pPr marL="2430" indent="0" algn="l">
              <a:lnSpc>
                <a:spcPct val="90000"/>
              </a:lnSpc>
              <a:spcBef>
                <a:spcPts val="306"/>
              </a:spcBef>
              <a:buNone/>
              <a:tabLst/>
              <a:defRPr sz="1650" baseline="0">
                <a:solidFill>
                  <a:schemeClr val="bg1">
                    <a:alpha val="70000"/>
                  </a:schemeClr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r>
              <a:rPr lang="nb-NO" dirty="0"/>
              <a:t>© 2016 Ipsos. 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5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153"/>
                </a:spcBef>
              </a:pPr>
              <a:t>‹#›</a:t>
            </a:fld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24" name="Picture 23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5" name="Picture 24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3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2198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-7144"/>
            <a:ext cx="5930713" cy="515064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616513"/>
              <a:gd name="connsiteY0" fmla="*/ 0 h 5143500"/>
              <a:gd name="connsiteX1" fmla="*/ 4654924 w 6616513"/>
              <a:gd name="connsiteY1" fmla="*/ 0 h 5143500"/>
              <a:gd name="connsiteX2" fmla="*/ 6616513 w 6616513"/>
              <a:gd name="connsiteY2" fmla="*/ 5143500 h 5143500"/>
              <a:gd name="connsiteX3" fmla="*/ 0 w 6616513"/>
              <a:gd name="connsiteY3" fmla="*/ 5143500 h 5143500"/>
              <a:gd name="connsiteX4" fmla="*/ 0 w 6616513"/>
              <a:gd name="connsiteY4" fmla="*/ 0 h 5143500"/>
              <a:gd name="connsiteX0" fmla="*/ 0 w 6616513"/>
              <a:gd name="connsiteY0" fmla="*/ 7144 h 5150644"/>
              <a:gd name="connsiteX1" fmla="*/ 3578599 w 6616513"/>
              <a:gd name="connsiteY1" fmla="*/ 0 h 5150644"/>
              <a:gd name="connsiteX2" fmla="*/ 6616513 w 6616513"/>
              <a:gd name="connsiteY2" fmla="*/ 5150644 h 5150644"/>
              <a:gd name="connsiteX3" fmla="*/ 0 w 6616513"/>
              <a:gd name="connsiteY3" fmla="*/ 5150644 h 5150644"/>
              <a:gd name="connsiteX4" fmla="*/ 0 w 6616513"/>
              <a:gd name="connsiteY4" fmla="*/ 7144 h 5150644"/>
              <a:gd name="connsiteX0" fmla="*/ 0 w 5930713"/>
              <a:gd name="connsiteY0" fmla="*/ 7144 h 5150644"/>
              <a:gd name="connsiteX1" fmla="*/ 3578599 w 5930713"/>
              <a:gd name="connsiteY1" fmla="*/ 0 h 5150644"/>
              <a:gd name="connsiteX2" fmla="*/ 5930713 w 5930713"/>
              <a:gd name="connsiteY2" fmla="*/ 5150644 h 5150644"/>
              <a:gd name="connsiteX3" fmla="*/ 0 w 5930713"/>
              <a:gd name="connsiteY3" fmla="*/ 5150644 h 5150644"/>
              <a:gd name="connsiteX4" fmla="*/ 0 w 5930713"/>
              <a:gd name="connsiteY4" fmla="*/ 7144 h 515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713" h="5150644">
                <a:moveTo>
                  <a:pt x="0" y="7144"/>
                </a:moveTo>
                <a:lnTo>
                  <a:pt x="3578599" y="0"/>
                </a:lnTo>
                <a:lnTo>
                  <a:pt x="5930713" y="5150644"/>
                </a:lnTo>
                <a:lnTo>
                  <a:pt x="0" y="5150644"/>
                </a:lnTo>
                <a:lnTo>
                  <a:pt x="0" y="7144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9003" y="2196279"/>
            <a:ext cx="2190693" cy="560923"/>
          </a:xfrm>
        </p:spPr>
        <p:txBody>
          <a:bodyPr anchor="ctr"/>
          <a:lstStyle>
            <a:lvl1pPr>
              <a:defRPr sz="20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r>
              <a:rPr lang="nb-NO" dirty="0"/>
              <a:t>© 2016 Ipsos. 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5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153"/>
                </a:spcBef>
              </a:pPr>
              <a:t>‹#›</a:t>
            </a:fld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9" name="Picture 18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2168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8389" y="-14288"/>
            <a:ext cx="4879268" cy="5164080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879268"/>
              <a:gd name="connsiteY0" fmla="*/ 8965 h 5158757"/>
              <a:gd name="connsiteX1" fmla="*/ 2716306 w 4879268"/>
              <a:gd name="connsiteY1" fmla="*/ 0 h 5158757"/>
              <a:gd name="connsiteX2" fmla="*/ 4879268 w 4879268"/>
              <a:gd name="connsiteY2" fmla="*/ 5158757 h 5158757"/>
              <a:gd name="connsiteX3" fmla="*/ 0 w 4879268"/>
              <a:gd name="connsiteY3" fmla="*/ 5152465 h 5158757"/>
              <a:gd name="connsiteX4" fmla="*/ 0 w 4879268"/>
              <a:gd name="connsiteY4" fmla="*/ 8965 h 5158757"/>
              <a:gd name="connsiteX0" fmla="*/ 0 w 4879268"/>
              <a:gd name="connsiteY0" fmla="*/ 2673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2673 h 5152465"/>
              <a:gd name="connsiteX0" fmla="*/ 0 w 4879268"/>
              <a:gd name="connsiteY0" fmla="*/ 8965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8965 h 5152465"/>
              <a:gd name="connsiteX0" fmla="*/ 0 w 4879268"/>
              <a:gd name="connsiteY0" fmla="*/ 15257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15257 h 5152465"/>
              <a:gd name="connsiteX0" fmla="*/ 0 w 4879268"/>
              <a:gd name="connsiteY0" fmla="*/ 15257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15257 h 5152465"/>
              <a:gd name="connsiteX0" fmla="*/ 8389 w 4879268"/>
              <a:gd name="connsiteY0" fmla="*/ 8966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8389 w 4879268"/>
              <a:gd name="connsiteY4" fmla="*/ 8966 h 5152465"/>
              <a:gd name="connsiteX0" fmla="*/ 8389 w 4879268"/>
              <a:gd name="connsiteY0" fmla="*/ 0 h 5152725"/>
              <a:gd name="connsiteX1" fmla="*/ 2716306 w 4879268"/>
              <a:gd name="connsiteY1" fmla="*/ 260 h 5152725"/>
              <a:gd name="connsiteX2" fmla="*/ 4879268 w 4879268"/>
              <a:gd name="connsiteY2" fmla="*/ 5152725 h 5152725"/>
              <a:gd name="connsiteX3" fmla="*/ 0 w 4879268"/>
              <a:gd name="connsiteY3" fmla="*/ 5146433 h 5152725"/>
              <a:gd name="connsiteX4" fmla="*/ 8389 w 4879268"/>
              <a:gd name="connsiteY4" fmla="*/ 0 h 51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9268" h="5152725">
                <a:moveTo>
                  <a:pt x="8389" y="0"/>
                </a:moveTo>
                <a:lnTo>
                  <a:pt x="2716306" y="260"/>
                </a:lnTo>
                <a:lnTo>
                  <a:pt x="4879268" y="5152725"/>
                </a:lnTo>
                <a:lnTo>
                  <a:pt x="0" y="5146433"/>
                </a:lnTo>
                <a:cubicBezTo>
                  <a:pt x="2796" y="3434031"/>
                  <a:pt x="5593" y="1712402"/>
                  <a:pt x="838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0050" y="1388446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025" b="1" baseline="0">
                <a:solidFill>
                  <a:schemeClr val="bg1"/>
                </a:solidFill>
              </a:defRPr>
            </a:lvl1pPr>
            <a:lvl2pPr marL="2430" indent="0" algn="l">
              <a:lnSpc>
                <a:spcPct val="90000"/>
              </a:lnSpc>
              <a:spcBef>
                <a:spcPts val="306"/>
              </a:spcBef>
              <a:buNone/>
              <a:tabLst/>
              <a:defRPr sz="1650" baseline="0">
                <a:solidFill>
                  <a:schemeClr val="bg1">
                    <a:alpha val="70000"/>
                  </a:schemeClr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r>
              <a:rPr lang="nb-NO" dirty="0"/>
              <a:t>© 2016 Ipsos. 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5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153"/>
                </a:spcBef>
              </a:pPr>
              <a:t>‹#›</a:t>
            </a:fld>
            <a:endParaRPr lang="en-GB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21" name="Picture 20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2" name="Picture 21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3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4098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-8963"/>
            <a:ext cx="6313395" cy="5179358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205818"/>
              <a:gd name="connsiteY0" fmla="*/ 0 h 5143500"/>
              <a:gd name="connsiteX1" fmla="*/ 4654924 w 6205818"/>
              <a:gd name="connsiteY1" fmla="*/ 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493559 w 6205818"/>
              <a:gd name="connsiteY1" fmla="*/ 1793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26895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1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23748"/>
              <a:gd name="connsiteY0" fmla="*/ 0 h 5143500"/>
              <a:gd name="connsiteX1" fmla="*/ 4502524 w 6223748"/>
              <a:gd name="connsiteY1" fmla="*/ 1 h 5143500"/>
              <a:gd name="connsiteX2" fmla="*/ 6223748 w 6223748"/>
              <a:gd name="connsiteY2" fmla="*/ 5143499 h 5143500"/>
              <a:gd name="connsiteX3" fmla="*/ 0 w 6223748"/>
              <a:gd name="connsiteY3" fmla="*/ 5143500 h 5143500"/>
              <a:gd name="connsiteX4" fmla="*/ 0 w 6223748"/>
              <a:gd name="connsiteY4" fmla="*/ 0 h 5143500"/>
              <a:gd name="connsiteX0" fmla="*/ 0 w 6223748"/>
              <a:gd name="connsiteY0" fmla="*/ 8964 h 5152464"/>
              <a:gd name="connsiteX1" fmla="*/ 4529418 w 6223748"/>
              <a:gd name="connsiteY1" fmla="*/ 0 h 5152464"/>
              <a:gd name="connsiteX2" fmla="*/ 6223748 w 6223748"/>
              <a:gd name="connsiteY2" fmla="*/ 5152463 h 5152464"/>
              <a:gd name="connsiteX3" fmla="*/ 0 w 6223748"/>
              <a:gd name="connsiteY3" fmla="*/ 5152464 h 5152464"/>
              <a:gd name="connsiteX4" fmla="*/ 0 w 6223748"/>
              <a:gd name="connsiteY4" fmla="*/ 8964 h 5152464"/>
              <a:gd name="connsiteX0" fmla="*/ 0 w 6313395"/>
              <a:gd name="connsiteY0" fmla="*/ 8964 h 5179357"/>
              <a:gd name="connsiteX1" fmla="*/ 4529418 w 6313395"/>
              <a:gd name="connsiteY1" fmla="*/ 0 h 5179357"/>
              <a:gd name="connsiteX2" fmla="*/ 6313395 w 6313395"/>
              <a:gd name="connsiteY2" fmla="*/ 5179357 h 5179357"/>
              <a:gd name="connsiteX3" fmla="*/ 0 w 6313395"/>
              <a:gd name="connsiteY3" fmla="*/ 5152464 h 5179357"/>
              <a:gd name="connsiteX4" fmla="*/ 0 w 6313395"/>
              <a:gd name="connsiteY4" fmla="*/ 8964 h 5179357"/>
              <a:gd name="connsiteX0" fmla="*/ 0 w 6313395"/>
              <a:gd name="connsiteY0" fmla="*/ 8964 h 5179358"/>
              <a:gd name="connsiteX1" fmla="*/ 4529418 w 6313395"/>
              <a:gd name="connsiteY1" fmla="*/ 0 h 5179358"/>
              <a:gd name="connsiteX2" fmla="*/ 6313395 w 6313395"/>
              <a:gd name="connsiteY2" fmla="*/ 5179357 h 5179358"/>
              <a:gd name="connsiteX3" fmla="*/ 8965 w 6313395"/>
              <a:gd name="connsiteY3" fmla="*/ 5179358 h 5179358"/>
              <a:gd name="connsiteX4" fmla="*/ 0 w 6313395"/>
              <a:gd name="connsiteY4" fmla="*/ 8964 h 517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3395" h="5179358">
                <a:moveTo>
                  <a:pt x="0" y="8964"/>
                </a:moveTo>
                <a:lnTo>
                  <a:pt x="4529418" y="0"/>
                </a:lnTo>
                <a:lnTo>
                  <a:pt x="6313395" y="5179357"/>
                </a:lnTo>
                <a:lnTo>
                  <a:pt x="8965" y="5179358"/>
                </a:lnTo>
                <a:cubicBezTo>
                  <a:pt x="5977" y="3455893"/>
                  <a:pt x="2988" y="1732429"/>
                  <a:pt x="0" y="8964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9050" y="2144345"/>
            <a:ext cx="1982834" cy="664798"/>
          </a:xfrm>
        </p:spPr>
        <p:txBody>
          <a:bodyPr anchor="ctr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r>
              <a:rPr lang="nb-NO" dirty="0"/>
              <a:t>© 2016 Ipsos. 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5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153"/>
                </a:spcBef>
              </a:pPr>
              <a:t>‹#›</a:t>
            </a:fld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9" name="Picture 18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1" name="Picture 20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4386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-7144"/>
            <a:ext cx="5930713" cy="515064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616513"/>
              <a:gd name="connsiteY0" fmla="*/ 0 h 5143500"/>
              <a:gd name="connsiteX1" fmla="*/ 4654924 w 6616513"/>
              <a:gd name="connsiteY1" fmla="*/ 0 h 5143500"/>
              <a:gd name="connsiteX2" fmla="*/ 6616513 w 6616513"/>
              <a:gd name="connsiteY2" fmla="*/ 5143500 h 5143500"/>
              <a:gd name="connsiteX3" fmla="*/ 0 w 6616513"/>
              <a:gd name="connsiteY3" fmla="*/ 5143500 h 5143500"/>
              <a:gd name="connsiteX4" fmla="*/ 0 w 6616513"/>
              <a:gd name="connsiteY4" fmla="*/ 0 h 5143500"/>
              <a:gd name="connsiteX0" fmla="*/ 0 w 6616513"/>
              <a:gd name="connsiteY0" fmla="*/ 7144 h 5150644"/>
              <a:gd name="connsiteX1" fmla="*/ 3578599 w 6616513"/>
              <a:gd name="connsiteY1" fmla="*/ 0 h 5150644"/>
              <a:gd name="connsiteX2" fmla="*/ 6616513 w 6616513"/>
              <a:gd name="connsiteY2" fmla="*/ 5150644 h 5150644"/>
              <a:gd name="connsiteX3" fmla="*/ 0 w 6616513"/>
              <a:gd name="connsiteY3" fmla="*/ 5150644 h 5150644"/>
              <a:gd name="connsiteX4" fmla="*/ 0 w 6616513"/>
              <a:gd name="connsiteY4" fmla="*/ 7144 h 5150644"/>
              <a:gd name="connsiteX0" fmla="*/ 0 w 5930713"/>
              <a:gd name="connsiteY0" fmla="*/ 7144 h 5150644"/>
              <a:gd name="connsiteX1" fmla="*/ 3578599 w 5930713"/>
              <a:gd name="connsiteY1" fmla="*/ 0 h 5150644"/>
              <a:gd name="connsiteX2" fmla="*/ 5930713 w 5930713"/>
              <a:gd name="connsiteY2" fmla="*/ 5150644 h 5150644"/>
              <a:gd name="connsiteX3" fmla="*/ 0 w 5930713"/>
              <a:gd name="connsiteY3" fmla="*/ 5150644 h 5150644"/>
              <a:gd name="connsiteX4" fmla="*/ 0 w 5930713"/>
              <a:gd name="connsiteY4" fmla="*/ 7144 h 515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713" h="5150644">
                <a:moveTo>
                  <a:pt x="0" y="7144"/>
                </a:moveTo>
                <a:lnTo>
                  <a:pt x="3578599" y="0"/>
                </a:lnTo>
                <a:lnTo>
                  <a:pt x="5930713" y="5150644"/>
                </a:lnTo>
                <a:lnTo>
                  <a:pt x="0" y="5150644"/>
                </a:lnTo>
                <a:lnTo>
                  <a:pt x="0" y="7144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9050" y="2144345"/>
            <a:ext cx="1982834" cy="664798"/>
          </a:xfrm>
        </p:spPr>
        <p:txBody>
          <a:bodyPr anchor="ctr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r>
              <a:rPr lang="nb-NO" dirty="0"/>
              <a:t>© 2016 Ipsos. 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5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153"/>
                </a:spcBef>
              </a:pPr>
              <a:t>‹#›</a:t>
            </a:fld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9" name="Picture 18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4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913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7" y="1388443"/>
            <a:ext cx="3864347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2927" y="1388443"/>
            <a:ext cx="3873898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687" y="2001691"/>
            <a:ext cx="3864347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2927" y="2001691"/>
            <a:ext cx="3873898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6" y="4215715"/>
            <a:ext cx="6725791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82500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833" y="2480192"/>
            <a:ext cx="7093160" cy="720197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612"/>
              </a:spcBef>
              <a:defRPr sz="585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1814" y="1858309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918"/>
              </a:spcBef>
              <a:defRPr sz="2025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2" name="Picture 11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4" name="Picture 13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3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8342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Title Only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248325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2" name="Picture 11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9" name="Picture 18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4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12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Text Opti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248325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6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3" name="Picture 12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7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61898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Bullets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248325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6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3" name="Picture 12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7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6566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2_Titl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248325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2" name="Picture 11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3" name="Picture 12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4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8679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2_Text Option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643469"/>
            <a:ext cx="8654595" cy="3427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8325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4001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3" name="Picture 12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7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9608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643469"/>
            <a:ext cx="8654595" cy="3427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8325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6" y="1399205"/>
            <a:ext cx="8288337" cy="2639397"/>
          </a:xfrm>
        </p:spPr>
        <p:txBody>
          <a:bodyPr/>
          <a:lstStyle>
            <a:lvl1pPr marL="132160" indent="-132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cap="none">
                <a:solidFill>
                  <a:schemeClr val="bg1"/>
                </a:solidFill>
              </a:defRPr>
            </a:lvl1pPr>
            <a:lvl2pPr marL="357188" indent="-125016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–"/>
              <a:tabLst/>
              <a:defRPr sz="900">
                <a:solidFill>
                  <a:schemeClr val="bg1"/>
                </a:solidFill>
              </a:defRPr>
            </a:lvl2pPr>
            <a:lvl3pPr marL="519113" indent="-1333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5000"/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3pPr>
            <a:lvl5pPr marL="726281" indent="-130969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5000"/>
              <a:buFont typeface="Arial" panose="020B0604020202020204" pitchFamily="34" charset="0"/>
              <a:buChar char="-"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20" name="Picture 19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1" name="Picture 20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6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3185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2377" y="248325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2" name="Picture 11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9" name="Picture 18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4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92648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ext Opti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248325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6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3" name="Picture 12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7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5965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Bullets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248325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6" y="1399205"/>
            <a:ext cx="8288337" cy="2639397"/>
          </a:xfrm>
        </p:spPr>
        <p:txBody>
          <a:bodyPr/>
          <a:lstStyle>
            <a:lvl1pPr marL="132160" indent="-132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cap="none">
                <a:solidFill>
                  <a:schemeClr val="bg1"/>
                </a:solidFill>
              </a:defRPr>
            </a:lvl1pPr>
            <a:lvl2pPr marL="357188" indent="-125016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–"/>
              <a:tabLst/>
              <a:defRPr sz="900">
                <a:solidFill>
                  <a:schemeClr val="bg1"/>
                </a:solidFill>
              </a:defRPr>
            </a:lvl2pPr>
            <a:lvl3pPr marL="519113" indent="-1333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5000"/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3pPr>
            <a:lvl5pPr marL="726281" indent="-130969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5000"/>
              <a:buFont typeface="Arial" panose="020B0604020202020204" pitchFamily="34" charset="0"/>
              <a:buChar char="-"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20" name="Picture 19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2" name="Picture 21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6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04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6" y="1388444"/>
            <a:ext cx="2654085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5264" y="1388443"/>
            <a:ext cx="2654085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32737" y="1388444"/>
            <a:ext cx="2654085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0368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55266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232739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7" y="4215715"/>
            <a:ext cx="7880266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8753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9526" y="-7142"/>
            <a:ext cx="4714345" cy="5156935"/>
          </a:xfrm>
          <a:custGeom>
            <a:avLst/>
            <a:gdLst>
              <a:gd name="connsiteX0" fmla="*/ 0 w 4000500"/>
              <a:gd name="connsiteY0" fmla="*/ 0 h 5143500"/>
              <a:gd name="connsiteX1" fmla="*/ 4000500 w 4000500"/>
              <a:gd name="connsiteY1" fmla="*/ 0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4000500"/>
              <a:gd name="connsiteY0" fmla="*/ 0 h 5143500"/>
              <a:gd name="connsiteX1" fmla="*/ 432547 w 4000500"/>
              <a:gd name="connsiteY1" fmla="*/ 8964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3740523"/>
              <a:gd name="connsiteY0" fmla="*/ 0 h 5143500"/>
              <a:gd name="connsiteX1" fmla="*/ 432547 w 3740523"/>
              <a:gd name="connsiteY1" fmla="*/ 8964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0 h 5143500"/>
              <a:gd name="connsiteX1" fmla="*/ 441511 w 3740523"/>
              <a:gd name="connsiteY1" fmla="*/ 17929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8966 h 5152466"/>
              <a:gd name="connsiteX1" fmla="*/ 441511 w 3740523"/>
              <a:gd name="connsiteY1" fmla="*/ 0 h 5152466"/>
              <a:gd name="connsiteX2" fmla="*/ 3740523 w 3740523"/>
              <a:gd name="connsiteY2" fmla="*/ 5152466 h 5152466"/>
              <a:gd name="connsiteX3" fmla="*/ 0 w 3740523"/>
              <a:gd name="connsiteY3" fmla="*/ 5152466 h 5152466"/>
              <a:gd name="connsiteX4" fmla="*/ 0 w 3740523"/>
              <a:gd name="connsiteY4" fmla="*/ 8966 h 5152466"/>
              <a:gd name="connsiteX0" fmla="*/ 0 w 3797216"/>
              <a:gd name="connsiteY0" fmla="*/ 8966 h 5152466"/>
              <a:gd name="connsiteX1" fmla="*/ 441511 w 3797216"/>
              <a:gd name="connsiteY1" fmla="*/ 0 h 5152466"/>
              <a:gd name="connsiteX2" fmla="*/ 3797216 w 3797216"/>
              <a:gd name="connsiteY2" fmla="*/ 5152466 h 5152466"/>
              <a:gd name="connsiteX3" fmla="*/ 0 w 3797216"/>
              <a:gd name="connsiteY3" fmla="*/ 5152466 h 5152466"/>
              <a:gd name="connsiteX4" fmla="*/ 0 w 3797216"/>
              <a:gd name="connsiteY4" fmla="*/ 8966 h 5152466"/>
              <a:gd name="connsiteX0" fmla="*/ 0 w 3797216"/>
              <a:gd name="connsiteY0" fmla="*/ 0 h 5143500"/>
              <a:gd name="connsiteX1" fmla="*/ 299780 w 3797216"/>
              <a:gd name="connsiteY1" fmla="*/ 16201 h 5143500"/>
              <a:gd name="connsiteX2" fmla="*/ 3797216 w 3797216"/>
              <a:gd name="connsiteY2" fmla="*/ 5143500 h 5143500"/>
              <a:gd name="connsiteX3" fmla="*/ 0 w 3797216"/>
              <a:gd name="connsiteY3" fmla="*/ 5143500 h 5143500"/>
              <a:gd name="connsiteX4" fmla="*/ 0 w 3797216"/>
              <a:gd name="connsiteY4" fmla="*/ 0 h 5143500"/>
              <a:gd name="connsiteX0" fmla="*/ 0 w 3974380"/>
              <a:gd name="connsiteY0" fmla="*/ 0 h 5143500"/>
              <a:gd name="connsiteX1" fmla="*/ 299780 w 3974380"/>
              <a:gd name="connsiteY1" fmla="*/ 16201 h 5143500"/>
              <a:gd name="connsiteX2" fmla="*/ 3974380 w 3974380"/>
              <a:gd name="connsiteY2" fmla="*/ 5118334 h 5143500"/>
              <a:gd name="connsiteX3" fmla="*/ 0 w 3974380"/>
              <a:gd name="connsiteY3" fmla="*/ 5143500 h 5143500"/>
              <a:gd name="connsiteX4" fmla="*/ 0 w 3974380"/>
              <a:gd name="connsiteY4" fmla="*/ 0 h 5143500"/>
              <a:gd name="connsiteX0" fmla="*/ 0 w 3974380"/>
              <a:gd name="connsiteY0" fmla="*/ 2675 h 5146175"/>
              <a:gd name="connsiteX1" fmla="*/ 306867 w 3974380"/>
              <a:gd name="connsiteY1" fmla="*/ 0 h 5146175"/>
              <a:gd name="connsiteX2" fmla="*/ 3974380 w 3974380"/>
              <a:gd name="connsiteY2" fmla="*/ 5121009 h 5146175"/>
              <a:gd name="connsiteX3" fmla="*/ 0 w 3974380"/>
              <a:gd name="connsiteY3" fmla="*/ 5146175 h 5146175"/>
              <a:gd name="connsiteX4" fmla="*/ 0 w 3974380"/>
              <a:gd name="connsiteY4" fmla="*/ 2675 h 5146175"/>
              <a:gd name="connsiteX0" fmla="*/ 0 w 3974380"/>
              <a:gd name="connsiteY0" fmla="*/ 2675 h 5152467"/>
              <a:gd name="connsiteX1" fmla="*/ 306867 w 3974380"/>
              <a:gd name="connsiteY1" fmla="*/ 0 h 5152467"/>
              <a:gd name="connsiteX2" fmla="*/ 3974380 w 3974380"/>
              <a:gd name="connsiteY2" fmla="*/ 5152467 h 5152467"/>
              <a:gd name="connsiteX3" fmla="*/ 0 w 3974380"/>
              <a:gd name="connsiteY3" fmla="*/ 5146175 h 5152467"/>
              <a:gd name="connsiteX4" fmla="*/ 0 w 3974380"/>
              <a:gd name="connsiteY4" fmla="*/ 2675 h 5152467"/>
              <a:gd name="connsiteX0" fmla="*/ 0 w 3974380"/>
              <a:gd name="connsiteY0" fmla="*/ 2675 h 5152467"/>
              <a:gd name="connsiteX1" fmla="*/ 306867 w 3974380"/>
              <a:gd name="connsiteY1" fmla="*/ 0 h 5152467"/>
              <a:gd name="connsiteX2" fmla="*/ 3974380 w 3974380"/>
              <a:gd name="connsiteY2" fmla="*/ 5152467 h 5152467"/>
              <a:gd name="connsiteX3" fmla="*/ 21260 w 3974380"/>
              <a:gd name="connsiteY3" fmla="*/ 5146175 h 5152467"/>
              <a:gd name="connsiteX4" fmla="*/ 0 w 3974380"/>
              <a:gd name="connsiteY4" fmla="*/ 2675 h 5152467"/>
              <a:gd name="connsiteX0" fmla="*/ 0 w 3974380"/>
              <a:gd name="connsiteY0" fmla="*/ 2675 h 5152467"/>
              <a:gd name="connsiteX1" fmla="*/ 306867 w 3974380"/>
              <a:gd name="connsiteY1" fmla="*/ 0 h 5152467"/>
              <a:gd name="connsiteX2" fmla="*/ 3974380 w 3974380"/>
              <a:gd name="connsiteY2" fmla="*/ 5152467 h 5152467"/>
              <a:gd name="connsiteX3" fmla="*/ 14173 w 3974380"/>
              <a:gd name="connsiteY3" fmla="*/ 5152467 h 5152467"/>
              <a:gd name="connsiteX4" fmla="*/ 0 w 3974380"/>
              <a:gd name="connsiteY4" fmla="*/ 2675 h 5152467"/>
              <a:gd name="connsiteX0" fmla="*/ 3766 w 3978146"/>
              <a:gd name="connsiteY0" fmla="*/ 2675 h 5152467"/>
              <a:gd name="connsiteX1" fmla="*/ 310633 w 3978146"/>
              <a:gd name="connsiteY1" fmla="*/ 0 h 5152467"/>
              <a:gd name="connsiteX2" fmla="*/ 3978146 w 3978146"/>
              <a:gd name="connsiteY2" fmla="*/ 5152467 h 5152467"/>
              <a:gd name="connsiteX3" fmla="*/ 1847 w 3978146"/>
              <a:gd name="connsiteY3" fmla="*/ 5152467 h 5152467"/>
              <a:gd name="connsiteX4" fmla="*/ 3766 w 3978146"/>
              <a:gd name="connsiteY4" fmla="*/ 2675 h 5152467"/>
              <a:gd name="connsiteX0" fmla="*/ 0 w 3982426"/>
              <a:gd name="connsiteY0" fmla="*/ 0 h 5171223"/>
              <a:gd name="connsiteX1" fmla="*/ 314913 w 3982426"/>
              <a:gd name="connsiteY1" fmla="*/ 18756 h 5171223"/>
              <a:gd name="connsiteX2" fmla="*/ 3982426 w 3982426"/>
              <a:gd name="connsiteY2" fmla="*/ 5171223 h 5171223"/>
              <a:gd name="connsiteX3" fmla="*/ 6127 w 3982426"/>
              <a:gd name="connsiteY3" fmla="*/ 5171223 h 5171223"/>
              <a:gd name="connsiteX4" fmla="*/ 0 w 3982426"/>
              <a:gd name="connsiteY4" fmla="*/ 0 h 5171223"/>
              <a:gd name="connsiteX0" fmla="*/ 0 w 3982426"/>
              <a:gd name="connsiteY0" fmla="*/ 0 h 5156935"/>
              <a:gd name="connsiteX1" fmla="*/ 314913 w 3982426"/>
              <a:gd name="connsiteY1" fmla="*/ 4468 h 5156935"/>
              <a:gd name="connsiteX2" fmla="*/ 3982426 w 3982426"/>
              <a:gd name="connsiteY2" fmla="*/ 5156935 h 5156935"/>
              <a:gd name="connsiteX3" fmla="*/ 6127 w 3982426"/>
              <a:gd name="connsiteY3" fmla="*/ 5156935 h 5156935"/>
              <a:gd name="connsiteX4" fmla="*/ 0 w 3982426"/>
              <a:gd name="connsiteY4" fmla="*/ 0 h 515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2426" h="5156935">
                <a:moveTo>
                  <a:pt x="0" y="0"/>
                </a:moveTo>
                <a:lnTo>
                  <a:pt x="314913" y="4468"/>
                </a:lnTo>
                <a:lnTo>
                  <a:pt x="3982426" y="5156935"/>
                </a:lnTo>
                <a:lnTo>
                  <a:pt x="6127" y="5156935"/>
                </a:lnTo>
                <a:cubicBezTo>
                  <a:pt x="-960" y="3442435"/>
                  <a:pt x="7087" y="1714500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6002" y="2214389"/>
            <a:ext cx="4699059" cy="384336"/>
          </a:xfrm>
        </p:spPr>
        <p:txBody>
          <a:bodyPr anchor="ctr"/>
          <a:lstStyle>
            <a:lvl1pPr>
              <a:defRPr sz="2775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6002" y="2864332"/>
            <a:ext cx="469905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  <a:lvl2pPr marL="2430" indent="0" algn="l">
              <a:spcBef>
                <a:spcPts val="0"/>
              </a:spcBef>
              <a:buNone/>
              <a:tabLst/>
              <a:defRPr baseline="0">
                <a:solidFill>
                  <a:schemeClr val="bg2">
                    <a:lumMod val="75000"/>
                  </a:schemeClr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176002" y="1275606"/>
            <a:ext cx="4699059" cy="750911"/>
          </a:xfrm>
        </p:spPr>
        <p:txBody>
          <a:bodyPr anchor="b">
            <a:normAutofit/>
          </a:bodyPr>
          <a:lstStyle>
            <a:lvl1pPr>
              <a:defRPr sz="165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741938" y="411511"/>
            <a:ext cx="1165276" cy="486054"/>
          </a:xfrm>
          <a:solidFill>
            <a:schemeClr val="bg1"/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7315" y="4627423"/>
            <a:ext cx="560381" cy="2601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76002" y="4031451"/>
            <a:ext cx="4699059" cy="595972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© 2016 Ipsos.  All rights reserved. Contains Ipsos' Confidential and Proprietary information and may not be disclosed or reproduced without the prior written consent of Ipsos.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750">
                <a:solidFill>
                  <a:schemeClr val="bg1"/>
                </a:solidFill>
              </a:rPr>
              <a:pPr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519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19241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248325"/>
            <a:ext cx="7472962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504330" y="1633068"/>
            <a:ext cx="1809823" cy="2141331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59145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3383" y="1622615"/>
            <a:ext cx="1260000" cy="945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8228" y="1622615"/>
            <a:ext cx="1260000" cy="945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93074" y="1622615"/>
            <a:ext cx="1260000" cy="945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4" name="Picture 13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4" name="Picture 23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5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73644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4C3433F-C556-4ED6-9AAC-9FAD7D617924}" type="datetimeFigureOut">
              <a:rPr lang="nb-NO" smtClean="0"/>
              <a:t>09.07.2021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148C81A-A14D-4981-B69C-BC8A9B68D0A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07778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3427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4C3433F-C556-4ED6-9AAC-9FAD7D617924}" type="datetimeFigureOut">
              <a:rPr lang="nb-NO" smtClean="0"/>
              <a:t>09.07.2021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148C81A-A14D-4981-B69C-BC8A9B68D0A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34311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436C60-74E2-438E-AE10-D5BA674E88D1}" type="datetimeFigureOut">
              <a:rPr lang="sv-SE" smtClean="0"/>
              <a:t>2021-07-09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DA26B0B-1793-4533-A887-749DCF7CC8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3594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7870391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0527" y="1388443"/>
            <a:ext cx="1912119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77192" y="1388443"/>
            <a:ext cx="1912119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13857" y="1388443"/>
            <a:ext cx="1912119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50523" y="1388443"/>
            <a:ext cx="1912119" cy="442661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527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77192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713857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950523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0527" y="4215715"/>
            <a:ext cx="6717639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013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480242" y="1618453"/>
            <a:ext cx="1515340" cy="245132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187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808770" y="1707293"/>
            <a:ext cx="1501361" cy="242038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1889" y="4219806"/>
            <a:ext cx="6326278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218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- Box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8389" y="-14288"/>
            <a:ext cx="4879268" cy="5164080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879268"/>
              <a:gd name="connsiteY0" fmla="*/ 8965 h 5158757"/>
              <a:gd name="connsiteX1" fmla="*/ 2716306 w 4879268"/>
              <a:gd name="connsiteY1" fmla="*/ 0 h 5158757"/>
              <a:gd name="connsiteX2" fmla="*/ 4879268 w 4879268"/>
              <a:gd name="connsiteY2" fmla="*/ 5158757 h 5158757"/>
              <a:gd name="connsiteX3" fmla="*/ 0 w 4879268"/>
              <a:gd name="connsiteY3" fmla="*/ 5152465 h 5158757"/>
              <a:gd name="connsiteX4" fmla="*/ 0 w 4879268"/>
              <a:gd name="connsiteY4" fmla="*/ 8965 h 5158757"/>
              <a:gd name="connsiteX0" fmla="*/ 0 w 4879268"/>
              <a:gd name="connsiteY0" fmla="*/ 2673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2673 h 5152465"/>
              <a:gd name="connsiteX0" fmla="*/ 0 w 4879268"/>
              <a:gd name="connsiteY0" fmla="*/ 8965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8965 h 5152465"/>
              <a:gd name="connsiteX0" fmla="*/ 0 w 4879268"/>
              <a:gd name="connsiteY0" fmla="*/ 15257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15257 h 5152465"/>
              <a:gd name="connsiteX0" fmla="*/ 0 w 4879268"/>
              <a:gd name="connsiteY0" fmla="*/ 15257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15257 h 5152465"/>
              <a:gd name="connsiteX0" fmla="*/ 8389 w 4879268"/>
              <a:gd name="connsiteY0" fmla="*/ 8966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8389 w 4879268"/>
              <a:gd name="connsiteY4" fmla="*/ 8966 h 5152465"/>
              <a:gd name="connsiteX0" fmla="*/ 8389 w 4879268"/>
              <a:gd name="connsiteY0" fmla="*/ 0 h 5152725"/>
              <a:gd name="connsiteX1" fmla="*/ 2716306 w 4879268"/>
              <a:gd name="connsiteY1" fmla="*/ 260 h 5152725"/>
              <a:gd name="connsiteX2" fmla="*/ 4879268 w 4879268"/>
              <a:gd name="connsiteY2" fmla="*/ 5152725 h 5152725"/>
              <a:gd name="connsiteX3" fmla="*/ 0 w 4879268"/>
              <a:gd name="connsiteY3" fmla="*/ 5146433 h 5152725"/>
              <a:gd name="connsiteX4" fmla="*/ 8389 w 4879268"/>
              <a:gd name="connsiteY4" fmla="*/ 0 h 51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9268" h="5152725">
                <a:moveTo>
                  <a:pt x="8389" y="0"/>
                </a:moveTo>
                <a:lnTo>
                  <a:pt x="2716306" y="260"/>
                </a:lnTo>
                <a:lnTo>
                  <a:pt x="4879268" y="5152725"/>
                </a:lnTo>
                <a:lnTo>
                  <a:pt x="0" y="5146433"/>
                </a:lnTo>
                <a:cubicBezTo>
                  <a:pt x="2796" y="3434031"/>
                  <a:pt x="5593" y="1712402"/>
                  <a:pt x="838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770" y="1388446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025" baseline="0">
                <a:solidFill>
                  <a:schemeClr val="bg1"/>
                </a:solidFill>
              </a:defRPr>
            </a:lvl1pPr>
            <a:lvl2pPr marL="2430" indent="0" algn="l">
              <a:lnSpc>
                <a:spcPct val="90000"/>
              </a:lnSpc>
              <a:spcBef>
                <a:spcPts val="306"/>
              </a:spcBef>
              <a:buNone/>
              <a:tabLst/>
              <a:defRPr sz="1650" baseline="0">
                <a:solidFill>
                  <a:schemeClr val="bg1">
                    <a:alpha val="70000"/>
                  </a:schemeClr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r>
              <a:rPr lang="nb-NO" dirty="0"/>
              <a:t>© 2018 Ipsos. 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5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153"/>
                </a:spcBef>
              </a:pPr>
              <a:t>‹#›</a:t>
            </a:fld>
            <a:endParaRPr lang="en-GB" dirty="0"/>
          </a:p>
        </p:txBody>
      </p:sp>
      <p:pic>
        <p:nvPicPr>
          <p:cNvPr id="11" name="Picture 17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271571" y="4497572"/>
            <a:ext cx="627709" cy="44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54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1" y="643469"/>
            <a:ext cx="8646971" cy="34278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8325"/>
            <a:ext cx="6718167" cy="442661"/>
          </a:xfrm>
        </p:spPr>
        <p:txBody>
          <a:bodyPr anchor="b">
            <a:noAutofit/>
          </a:bodyPr>
          <a:lstStyle>
            <a:lvl1pPr marL="0" indent="0">
              <a:buNone/>
              <a:defRPr sz="1425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600" y="4215717"/>
            <a:ext cx="6718075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153"/>
              </a:spcBef>
              <a:defRPr sz="75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04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Picture 17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64828" y="4497572"/>
            <a:ext cx="534452" cy="44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13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9" y="248325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1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018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643469"/>
            <a:ext cx="8654595" cy="342786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5"/>
            <a:ext cx="6710396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6" y="1399205"/>
            <a:ext cx="8288337" cy="2639397"/>
          </a:xfrm>
        </p:spPr>
        <p:txBody>
          <a:bodyPr/>
          <a:lstStyle>
            <a:lvl1pPr marL="132160" indent="-132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cap="none"/>
            </a:lvl1pPr>
            <a:lvl2pPr marL="357188" indent="-125016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–"/>
              <a:tabLst/>
              <a:defRPr sz="9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5000"/>
              <a:buFont typeface="Arial" panose="020B0604020202020204" pitchFamily="34" charset="0"/>
              <a:buChar char="•"/>
              <a:defRPr sz="900"/>
            </a:lvl3pPr>
            <a:lvl5pPr marL="726281" indent="-130969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5000"/>
              <a:buFont typeface="Arial" panose="020B0604020202020204" pitchFamily="34" charset="0"/>
              <a:buChar char="-"/>
              <a:defRPr sz="9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991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8170263" y="3154216"/>
            <a:ext cx="973740" cy="1989284"/>
            <a:chOff x="11870412" y="3781425"/>
            <a:chExt cx="1570949" cy="3781425"/>
          </a:xfrm>
        </p:grpSpPr>
        <p:sp>
          <p:nvSpPr>
            <p:cNvPr id="13" name="Oval 12"/>
            <p:cNvSpPr>
              <a:spLocks/>
            </p:cNvSpPr>
            <p:nvPr/>
          </p:nvSpPr>
          <p:spPr bwMode="auto">
            <a:xfrm rot="3900000" flipH="1">
              <a:off x="12506686" y="4873163"/>
              <a:ext cx="698400" cy="7898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2353809" y="4356054"/>
              <a:ext cx="464635" cy="4112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2330947" y="4060981"/>
              <a:ext cx="197470" cy="17283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6" name="Right Triangle 15"/>
            <p:cNvSpPr/>
            <p:nvPr/>
          </p:nvSpPr>
          <p:spPr>
            <a:xfrm flipH="1">
              <a:off x="11870412" y="3781425"/>
              <a:ext cx="1570949" cy="3781425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rot="21075523">
              <a:off x="12263453" y="5283312"/>
              <a:ext cx="957422" cy="1142838"/>
            </a:xfrm>
            <a:custGeom>
              <a:avLst/>
              <a:gdLst>
                <a:gd name="T0" fmla="*/ 397 w 568"/>
                <a:gd name="T1" fmla="*/ 0 h 678"/>
                <a:gd name="T2" fmla="*/ 397 w 568"/>
                <a:gd name="T3" fmla="*/ 0 h 678"/>
                <a:gd name="T4" fmla="*/ 428 w 568"/>
                <a:gd name="T5" fmla="*/ 22 h 678"/>
                <a:gd name="T6" fmla="*/ 457 w 568"/>
                <a:gd name="T7" fmla="*/ 46 h 678"/>
                <a:gd name="T8" fmla="*/ 481 w 568"/>
                <a:gd name="T9" fmla="*/ 71 h 678"/>
                <a:gd name="T10" fmla="*/ 503 w 568"/>
                <a:gd name="T11" fmla="*/ 100 h 678"/>
                <a:gd name="T12" fmla="*/ 522 w 568"/>
                <a:gd name="T13" fmla="*/ 131 h 678"/>
                <a:gd name="T14" fmla="*/ 539 w 568"/>
                <a:gd name="T15" fmla="*/ 163 h 678"/>
                <a:gd name="T16" fmla="*/ 551 w 568"/>
                <a:gd name="T17" fmla="*/ 196 h 678"/>
                <a:gd name="T18" fmla="*/ 559 w 568"/>
                <a:gd name="T19" fmla="*/ 230 h 678"/>
                <a:gd name="T20" fmla="*/ 566 w 568"/>
                <a:gd name="T21" fmla="*/ 266 h 678"/>
                <a:gd name="T22" fmla="*/ 568 w 568"/>
                <a:gd name="T23" fmla="*/ 300 h 678"/>
                <a:gd name="T24" fmla="*/ 568 w 568"/>
                <a:gd name="T25" fmla="*/ 335 h 678"/>
                <a:gd name="T26" fmla="*/ 564 w 568"/>
                <a:gd name="T27" fmla="*/ 371 h 678"/>
                <a:gd name="T28" fmla="*/ 556 w 568"/>
                <a:gd name="T29" fmla="*/ 407 h 678"/>
                <a:gd name="T30" fmla="*/ 544 w 568"/>
                <a:gd name="T31" fmla="*/ 441 h 678"/>
                <a:gd name="T32" fmla="*/ 530 w 568"/>
                <a:gd name="T33" fmla="*/ 475 h 678"/>
                <a:gd name="T34" fmla="*/ 511 w 568"/>
                <a:gd name="T35" fmla="*/ 507 h 678"/>
                <a:gd name="T36" fmla="*/ 511 w 568"/>
                <a:gd name="T37" fmla="*/ 507 h 678"/>
                <a:gd name="T38" fmla="*/ 489 w 568"/>
                <a:gd name="T39" fmla="*/ 538 h 678"/>
                <a:gd name="T40" fmla="*/ 466 w 568"/>
                <a:gd name="T41" fmla="*/ 567 h 678"/>
                <a:gd name="T42" fmla="*/ 438 w 568"/>
                <a:gd name="T43" fmla="*/ 591 h 678"/>
                <a:gd name="T44" fmla="*/ 409 w 568"/>
                <a:gd name="T45" fmla="*/ 613 h 678"/>
                <a:gd name="T46" fmla="*/ 380 w 568"/>
                <a:gd name="T47" fmla="*/ 632 h 678"/>
                <a:gd name="T48" fmla="*/ 348 w 568"/>
                <a:gd name="T49" fmla="*/ 647 h 678"/>
                <a:gd name="T50" fmla="*/ 314 w 568"/>
                <a:gd name="T51" fmla="*/ 661 h 678"/>
                <a:gd name="T52" fmla="*/ 280 w 568"/>
                <a:gd name="T53" fmla="*/ 669 h 678"/>
                <a:gd name="T54" fmla="*/ 246 w 568"/>
                <a:gd name="T55" fmla="*/ 676 h 678"/>
                <a:gd name="T56" fmla="*/ 210 w 568"/>
                <a:gd name="T57" fmla="*/ 678 h 678"/>
                <a:gd name="T58" fmla="*/ 174 w 568"/>
                <a:gd name="T59" fmla="*/ 678 h 678"/>
                <a:gd name="T60" fmla="*/ 140 w 568"/>
                <a:gd name="T61" fmla="*/ 673 h 678"/>
                <a:gd name="T62" fmla="*/ 104 w 568"/>
                <a:gd name="T63" fmla="*/ 666 h 678"/>
                <a:gd name="T64" fmla="*/ 70 w 568"/>
                <a:gd name="T65" fmla="*/ 654 h 678"/>
                <a:gd name="T66" fmla="*/ 36 w 568"/>
                <a:gd name="T67" fmla="*/ 640 h 678"/>
                <a:gd name="T68" fmla="*/ 2 w 568"/>
                <a:gd name="T69" fmla="*/ 622 h 678"/>
                <a:gd name="T70" fmla="*/ 2 w 568"/>
                <a:gd name="T71" fmla="*/ 622 h 678"/>
                <a:gd name="T72" fmla="*/ 0 w 568"/>
                <a:gd name="T73" fmla="*/ 620 h 678"/>
                <a:gd name="T74" fmla="*/ 397 w 568"/>
                <a:gd name="T75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8" h="678">
                  <a:moveTo>
                    <a:pt x="397" y="0"/>
                  </a:moveTo>
                  <a:lnTo>
                    <a:pt x="397" y="0"/>
                  </a:lnTo>
                  <a:lnTo>
                    <a:pt x="428" y="22"/>
                  </a:lnTo>
                  <a:lnTo>
                    <a:pt x="457" y="46"/>
                  </a:lnTo>
                  <a:lnTo>
                    <a:pt x="481" y="71"/>
                  </a:lnTo>
                  <a:lnTo>
                    <a:pt x="503" y="100"/>
                  </a:lnTo>
                  <a:lnTo>
                    <a:pt x="522" y="131"/>
                  </a:lnTo>
                  <a:lnTo>
                    <a:pt x="539" y="163"/>
                  </a:lnTo>
                  <a:lnTo>
                    <a:pt x="551" y="196"/>
                  </a:lnTo>
                  <a:lnTo>
                    <a:pt x="559" y="230"/>
                  </a:lnTo>
                  <a:lnTo>
                    <a:pt x="566" y="266"/>
                  </a:lnTo>
                  <a:lnTo>
                    <a:pt x="568" y="300"/>
                  </a:lnTo>
                  <a:lnTo>
                    <a:pt x="568" y="335"/>
                  </a:lnTo>
                  <a:lnTo>
                    <a:pt x="564" y="371"/>
                  </a:lnTo>
                  <a:lnTo>
                    <a:pt x="556" y="407"/>
                  </a:lnTo>
                  <a:lnTo>
                    <a:pt x="544" y="441"/>
                  </a:lnTo>
                  <a:lnTo>
                    <a:pt x="530" y="475"/>
                  </a:lnTo>
                  <a:lnTo>
                    <a:pt x="511" y="507"/>
                  </a:lnTo>
                  <a:lnTo>
                    <a:pt x="511" y="507"/>
                  </a:lnTo>
                  <a:lnTo>
                    <a:pt x="489" y="538"/>
                  </a:lnTo>
                  <a:lnTo>
                    <a:pt x="466" y="567"/>
                  </a:lnTo>
                  <a:lnTo>
                    <a:pt x="438" y="591"/>
                  </a:lnTo>
                  <a:lnTo>
                    <a:pt x="409" y="613"/>
                  </a:lnTo>
                  <a:lnTo>
                    <a:pt x="380" y="632"/>
                  </a:lnTo>
                  <a:lnTo>
                    <a:pt x="348" y="647"/>
                  </a:lnTo>
                  <a:lnTo>
                    <a:pt x="314" y="661"/>
                  </a:lnTo>
                  <a:lnTo>
                    <a:pt x="280" y="669"/>
                  </a:lnTo>
                  <a:lnTo>
                    <a:pt x="246" y="676"/>
                  </a:lnTo>
                  <a:lnTo>
                    <a:pt x="210" y="678"/>
                  </a:lnTo>
                  <a:lnTo>
                    <a:pt x="174" y="678"/>
                  </a:lnTo>
                  <a:lnTo>
                    <a:pt x="140" y="673"/>
                  </a:lnTo>
                  <a:lnTo>
                    <a:pt x="104" y="666"/>
                  </a:lnTo>
                  <a:lnTo>
                    <a:pt x="70" y="654"/>
                  </a:lnTo>
                  <a:lnTo>
                    <a:pt x="36" y="640"/>
                  </a:lnTo>
                  <a:lnTo>
                    <a:pt x="2" y="622"/>
                  </a:lnTo>
                  <a:lnTo>
                    <a:pt x="2" y="622"/>
                  </a:lnTo>
                  <a:lnTo>
                    <a:pt x="0" y="620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643469"/>
            <a:ext cx="8654595" cy="342786"/>
          </a:xfrm>
        </p:spPr>
        <p:txBody>
          <a:bodyPr/>
          <a:lstStyle/>
          <a:p>
            <a:r>
              <a:rPr lang="en-US" dirty="0"/>
              <a:t>Click to add emphasis part of title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5"/>
            <a:ext cx="7887670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pic>
        <p:nvPicPr>
          <p:cNvPr id="19" name="Picture 18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54" y="4674736"/>
            <a:ext cx="377327" cy="2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23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9" y="248325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1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170263" y="3154216"/>
            <a:ext cx="973740" cy="1989284"/>
            <a:chOff x="11870412" y="3781425"/>
            <a:chExt cx="1570949" cy="3781425"/>
          </a:xfrm>
        </p:grpSpPr>
        <p:sp>
          <p:nvSpPr>
            <p:cNvPr id="13" name="Oval 12"/>
            <p:cNvSpPr>
              <a:spLocks/>
            </p:cNvSpPr>
            <p:nvPr/>
          </p:nvSpPr>
          <p:spPr bwMode="auto">
            <a:xfrm rot="3900000" flipH="1">
              <a:off x="12506686" y="4873163"/>
              <a:ext cx="698400" cy="7898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2353809" y="4356054"/>
              <a:ext cx="464635" cy="4112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2330947" y="4060981"/>
              <a:ext cx="197470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6" name="Right Triangle 15"/>
            <p:cNvSpPr/>
            <p:nvPr/>
          </p:nvSpPr>
          <p:spPr>
            <a:xfrm flipH="1">
              <a:off x="11870412" y="3781425"/>
              <a:ext cx="1570949" cy="3781425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rot="21075523">
              <a:off x="12263453" y="5283312"/>
              <a:ext cx="957422" cy="1142838"/>
            </a:xfrm>
            <a:custGeom>
              <a:avLst/>
              <a:gdLst>
                <a:gd name="T0" fmla="*/ 397 w 568"/>
                <a:gd name="T1" fmla="*/ 0 h 678"/>
                <a:gd name="T2" fmla="*/ 397 w 568"/>
                <a:gd name="T3" fmla="*/ 0 h 678"/>
                <a:gd name="T4" fmla="*/ 428 w 568"/>
                <a:gd name="T5" fmla="*/ 22 h 678"/>
                <a:gd name="T6" fmla="*/ 457 w 568"/>
                <a:gd name="T7" fmla="*/ 46 h 678"/>
                <a:gd name="T8" fmla="*/ 481 w 568"/>
                <a:gd name="T9" fmla="*/ 71 h 678"/>
                <a:gd name="T10" fmla="*/ 503 w 568"/>
                <a:gd name="T11" fmla="*/ 100 h 678"/>
                <a:gd name="T12" fmla="*/ 522 w 568"/>
                <a:gd name="T13" fmla="*/ 131 h 678"/>
                <a:gd name="T14" fmla="*/ 539 w 568"/>
                <a:gd name="T15" fmla="*/ 163 h 678"/>
                <a:gd name="T16" fmla="*/ 551 w 568"/>
                <a:gd name="T17" fmla="*/ 196 h 678"/>
                <a:gd name="T18" fmla="*/ 559 w 568"/>
                <a:gd name="T19" fmla="*/ 230 h 678"/>
                <a:gd name="T20" fmla="*/ 566 w 568"/>
                <a:gd name="T21" fmla="*/ 266 h 678"/>
                <a:gd name="T22" fmla="*/ 568 w 568"/>
                <a:gd name="T23" fmla="*/ 300 h 678"/>
                <a:gd name="T24" fmla="*/ 568 w 568"/>
                <a:gd name="T25" fmla="*/ 335 h 678"/>
                <a:gd name="T26" fmla="*/ 564 w 568"/>
                <a:gd name="T27" fmla="*/ 371 h 678"/>
                <a:gd name="T28" fmla="*/ 556 w 568"/>
                <a:gd name="T29" fmla="*/ 407 h 678"/>
                <a:gd name="T30" fmla="*/ 544 w 568"/>
                <a:gd name="T31" fmla="*/ 441 h 678"/>
                <a:gd name="T32" fmla="*/ 530 w 568"/>
                <a:gd name="T33" fmla="*/ 475 h 678"/>
                <a:gd name="T34" fmla="*/ 511 w 568"/>
                <a:gd name="T35" fmla="*/ 507 h 678"/>
                <a:gd name="T36" fmla="*/ 511 w 568"/>
                <a:gd name="T37" fmla="*/ 507 h 678"/>
                <a:gd name="T38" fmla="*/ 489 w 568"/>
                <a:gd name="T39" fmla="*/ 538 h 678"/>
                <a:gd name="T40" fmla="*/ 466 w 568"/>
                <a:gd name="T41" fmla="*/ 567 h 678"/>
                <a:gd name="T42" fmla="*/ 438 w 568"/>
                <a:gd name="T43" fmla="*/ 591 h 678"/>
                <a:gd name="T44" fmla="*/ 409 w 568"/>
                <a:gd name="T45" fmla="*/ 613 h 678"/>
                <a:gd name="T46" fmla="*/ 380 w 568"/>
                <a:gd name="T47" fmla="*/ 632 h 678"/>
                <a:gd name="T48" fmla="*/ 348 w 568"/>
                <a:gd name="T49" fmla="*/ 647 h 678"/>
                <a:gd name="T50" fmla="*/ 314 w 568"/>
                <a:gd name="T51" fmla="*/ 661 h 678"/>
                <a:gd name="T52" fmla="*/ 280 w 568"/>
                <a:gd name="T53" fmla="*/ 669 h 678"/>
                <a:gd name="T54" fmla="*/ 246 w 568"/>
                <a:gd name="T55" fmla="*/ 676 h 678"/>
                <a:gd name="T56" fmla="*/ 210 w 568"/>
                <a:gd name="T57" fmla="*/ 678 h 678"/>
                <a:gd name="T58" fmla="*/ 174 w 568"/>
                <a:gd name="T59" fmla="*/ 678 h 678"/>
                <a:gd name="T60" fmla="*/ 140 w 568"/>
                <a:gd name="T61" fmla="*/ 673 h 678"/>
                <a:gd name="T62" fmla="*/ 104 w 568"/>
                <a:gd name="T63" fmla="*/ 666 h 678"/>
                <a:gd name="T64" fmla="*/ 70 w 568"/>
                <a:gd name="T65" fmla="*/ 654 h 678"/>
                <a:gd name="T66" fmla="*/ 36 w 568"/>
                <a:gd name="T67" fmla="*/ 640 h 678"/>
                <a:gd name="T68" fmla="*/ 2 w 568"/>
                <a:gd name="T69" fmla="*/ 622 h 678"/>
                <a:gd name="T70" fmla="*/ 2 w 568"/>
                <a:gd name="T71" fmla="*/ 622 h 678"/>
                <a:gd name="T72" fmla="*/ 0 w 568"/>
                <a:gd name="T73" fmla="*/ 620 h 678"/>
                <a:gd name="T74" fmla="*/ 397 w 568"/>
                <a:gd name="T75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8" h="678">
                  <a:moveTo>
                    <a:pt x="397" y="0"/>
                  </a:moveTo>
                  <a:lnTo>
                    <a:pt x="397" y="0"/>
                  </a:lnTo>
                  <a:lnTo>
                    <a:pt x="428" y="22"/>
                  </a:lnTo>
                  <a:lnTo>
                    <a:pt x="457" y="46"/>
                  </a:lnTo>
                  <a:lnTo>
                    <a:pt x="481" y="71"/>
                  </a:lnTo>
                  <a:lnTo>
                    <a:pt x="503" y="100"/>
                  </a:lnTo>
                  <a:lnTo>
                    <a:pt x="522" y="131"/>
                  </a:lnTo>
                  <a:lnTo>
                    <a:pt x="539" y="163"/>
                  </a:lnTo>
                  <a:lnTo>
                    <a:pt x="551" y="196"/>
                  </a:lnTo>
                  <a:lnTo>
                    <a:pt x="559" y="230"/>
                  </a:lnTo>
                  <a:lnTo>
                    <a:pt x="566" y="266"/>
                  </a:lnTo>
                  <a:lnTo>
                    <a:pt x="568" y="300"/>
                  </a:lnTo>
                  <a:lnTo>
                    <a:pt x="568" y="335"/>
                  </a:lnTo>
                  <a:lnTo>
                    <a:pt x="564" y="371"/>
                  </a:lnTo>
                  <a:lnTo>
                    <a:pt x="556" y="407"/>
                  </a:lnTo>
                  <a:lnTo>
                    <a:pt x="544" y="441"/>
                  </a:lnTo>
                  <a:lnTo>
                    <a:pt x="530" y="475"/>
                  </a:lnTo>
                  <a:lnTo>
                    <a:pt x="511" y="507"/>
                  </a:lnTo>
                  <a:lnTo>
                    <a:pt x="511" y="507"/>
                  </a:lnTo>
                  <a:lnTo>
                    <a:pt x="489" y="538"/>
                  </a:lnTo>
                  <a:lnTo>
                    <a:pt x="466" y="567"/>
                  </a:lnTo>
                  <a:lnTo>
                    <a:pt x="438" y="591"/>
                  </a:lnTo>
                  <a:lnTo>
                    <a:pt x="409" y="613"/>
                  </a:lnTo>
                  <a:lnTo>
                    <a:pt x="380" y="632"/>
                  </a:lnTo>
                  <a:lnTo>
                    <a:pt x="348" y="647"/>
                  </a:lnTo>
                  <a:lnTo>
                    <a:pt x="314" y="661"/>
                  </a:lnTo>
                  <a:lnTo>
                    <a:pt x="280" y="669"/>
                  </a:lnTo>
                  <a:lnTo>
                    <a:pt x="246" y="676"/>
                  </a:lnTo>
                  <a:lnTo>
                    <a:pt x="210" y="678"/>
                  </a:lnTo>
                  <a:lnTo>
                    <a:pt x="174" y="678"/>
                  </a:lnTo>
                  <a:lnTo>
                    <a:pt x="140" y="673"/>
                  </a:lnTo>
                  <a:lnTo>
                    <a:pt x="104" y="666"/>
                  </a:lnTo>
                  <a:lnTo>
                    <a:pt x="70" y="654"/>
                  </a:lnTo>
                  <a:lnTo>
                    <a:pt x="36" y="640"/>
                  </a:lnTo>
                  <a:lnTo>
                    <a:pt x="2" y="622"/>
                  </a:lnTo>
                  <a:lnTo>
                    <a:pt x="2" y="622"/>
                  </a:lnTo>
                  <a:lnTo>
                    <a:pt x="0" y="620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pic>
        <p:nvPicPr>
          <p:cNvPr id="19" name="Picture 18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54" y="4674736"/>
            <a:ext cx="377327" cy="2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99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1" y="643469"/>
            <a:ext cx="8646971" cy="34278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3075"/>
            <a:ext cx="6718167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7455" y="1239838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  <a:defRPr sz="900" cap="none">
                <a:solidFill>
                  <a:schemeClr val="bg1"/>
                </a:solidFill>
              </a:defRPr>
            </a:lvl1pPr>
            <a:lvl2pPr marL="400050" indent="-214313">
              <a:defRPr>
                <a:solidFill>
                  <a:schemeClr val="bg1"/>
                </a:solidFill>
              </a:defRPr>
            </a:lvl2pPr>
            <a:lvl3pPr marL="673894" indent="-171450">
              <a:defRPr>
                <a:solidFill>
                  <a:schemeClr val="bg1"/>
                </a:solidFill>
              </a:defRPr>
            </a:lvl3pPr>
            <a:lvl4pPr marL="942975" indent="-171450">
              <a:defRPr>
                <a:solidFill>
                  <a:schemeClr val="bg1"/>
                </a:solidFill>
              </a:defRPr>
            </a:lvl4pPr>
            <a:lvl5pPr marL="1209675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929" y="1239838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88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196468" y="1239838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88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147915" y="1239838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88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6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96472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3705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880994" y="1239838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  <a:defRPr sz="900" cap="none">
                <a:solidFill>
                  <a:schemeClr val="bg1"/>
                </a:solidFill>
              </a:defRPr>
            </a:lvl1pPr>
            <a:lvl2pPr marL="400050" indent="-214313">
              <a:defRPr>
                <a:solidFill>
                  <a:schemeClr val="bg1"/>
                </a:solidFill>
              </a:defRPr>
            </a:lvl2pPr>
            <a:lvl3pPr marL="673894" indent="-171450">
              <a:defRPr>
                <a:solidFill>
                  <a:schemeClr val="bg1"/>
                </a:solidFill>
              </a:defRPr>
            </a:lvl3pPr>
            <a:lvl4pPr marL="942975" indent="-171450">
              <a:defRPr>
                <a:solidFill>
                  <a:schemeClr val="bg1"/>
                </a:solidFill>
              </a:defRPr>
            </a:lvl4pPr>
            <a:lvl5pPr marL="1209675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832437" y="1239838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  <a:defRPr sz="900" cap="none">
                <a:solidFill>
                  <a:schemeClr val="bg1"/>
                </a:solidFill>
              </a:defRPr>
            </a:lvl1pPr>
            <a:lvl2pPr marL="400050" indent="-214313">
              <a:defRPr>
                <a:solidFill>
                  <a:schemeClr val="bg1"/>
                </a:solidFill>
              </a:defRPr>
            </a:lvl2pPr>
            <a:lvl3pPr marL="673894" indent="-171450">
              <a:defRPr>
                <a:solidFill>
                  <a:schemeClr val="bg1"/>
                </a:solidFill>
              </a:defRPr>
            </a:lvl3pPr>
            <a:lvl4pPr marL="942975" indent="-171450">
              <a:defRPr>
                <a:solidFill>
                  <a:schemeClr val="bg1"/>
                </a:solidFill>
              </a:defRPr>
            </a:lvl4pPr>
            <a:lvl5pPr marL="1209675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844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00162" cy="5143500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2951" y="2214389"/>
            <a:ext cx="4450225" cy="384336"/>
          </a:xfrm>
        </p:spPr>
        <p:txBody>
          <a:bodyPr anchor="ctr"/>
          <a:lstStyle>
            <a:lvl1pPr>
              <a:defRPr sz="2775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42951" y="2864332"/>
            <a:ext cx="4450225" cy="787538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2430" indent="0" algn="l">
              <a:spcBef>
                <a:spcPts val="0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950" y="4031452"/>
            <a:ext cx="4444025" cy="260192"/>
          </a:xfrm>
          <a:prstGeom prst="rect">
            <a:avLst/>
          </a:prstGeom>
        </p:spPr>
        <p:txBody>
          <a:bodyPr lIns="62195" tIns="31098" rIns="62195" bIns="31098"/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© 2016 Ipsos.  All rights reserved. Contains Ipsos' Confidential and Proprietary information  and may not be disclosed or reproduced without the prior written consent of Ipsos.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442951" y="1059582"/>
            <a:ext cx="4450225" cy="966935"/>
          </a:xfrm>
        </p:spPr>
        <p:txBody>
          <a:bodyPr anchor="b">
            <a:normAutofit/>
          </a:bodyPr>
          <a:lstStyle>
            <a:lvl1pPr>
              <a:defRPr sz="165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745983" y="465516"/>
            <a:ext cx="1147193" cy="378042"/>
          </a:xfrm>
          <a:solidFill>
            <a:schemeClr val="bg1"/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</p:spTree>
    <p:extLst>
      <p:ext uri="{BB962C8B-B14F-4D97-AF65-F5344CB8AC3E}">
        <p14:creationId xmlns:p14="http://schemas.microsoft.com/office/powerpoint/2010/main" val="367307998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1460" cy="5143500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5" y="1122850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025" b="1" baseline="0">
                <a:solidFill>
                  <a:schemeClr val="tx1"/>
                </a:solidFill>
              </a:defRPr>
            </a:lvl1pPr>
            <a:lvl2pPr marL="2430" indent="0" algn="l">
              <a:spcBef>
                <a:spcPts val="0"/>
              </a:spcBef>
              <a:buNone/>
              <a:tabLst/>
              <a:defRPr sz="1650" baseline="0">
                <a:solidFill>
                  <a:schemeClr val="bg2"/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15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4419600" cy="5171514"/>
          </a:xfrm>
          <a:custGeom>
            <a:avLst/>
            <a:gdLst>
              <a:gd name="connsiteX0" fmla="*/ 0 w 4419600"/>
              <a:gd name="connsiteY0" fmla="*/ 0 h 5162550"/>
              <a:gd name="connsiteX1" fmla="*/ 4419600 w 4419600"/>
              <a:gd name="connsiteY1" fmla="*/ 0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0 h 5162550"/>
              <a:gd name="connsiteX1" fmla="*/ 2743200 w 4419600"/>
              <a:gd name="connsiteY1" fmla="*/ 8965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8964 h 5171514"/>
              <a:gd name="connsiteX1" fmla="*/ 2743200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  <a:gd name="connsiteX0" fmla="*/ 0 w 4419600"/>
              <a:gd name="connsiteY0" fmla="*/ 8964 h 5171514"/>
              <a:gd name="connsiteX1" fmla="*/ 2734235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5171514">
                <a:moveTo>
                  <a:pt x="0" y="8964"/>
                </a:moveTo>
                <a:lnTo>
                  <a:pt x="2734235" y="0"/>
                </a:lnTo>
                <a:lnTo>
                  <a:pt x="4419600" y="5171514"/>
                </a:lnTo>
                <a:lnTo>
                  <a:pt x="0" y="517151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5" y="1122850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025" b="1" baseline="0">
                <a:solidFill>
                  <a:schemeClr val="tx1"/>
                </a:solidFill>
              </a:defRPr>
            </a:lvl1pPr>
            <a:lvl2pPr marL="2430" indent="0" algn="l">
              <a:spcBef>
                <a:spcPts val="0"/>
              </a:spcBef>
              <a:buNone/>
              <a:tabLst/>
              <a:defRPr sz="1650" baseline="0">
                <a:solidFill>
                  <a:schemeClr val="bg2"/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52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5" y="1122850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025" b="1" baseline="0">
                <a:solidFill>
                  <a:schemeClr val="tx1"/>
                </a:solidFill>
              </a:defRPr>
            </a:lvl1pPr>
            <a:lvl2pPr marL="2430" indent="0" algn="l">
              <a:spcBef>
                <a:spcPts val="0"/>
              </a:spcBef>
              <a:buNone/>
              <a:tabLst/>
              <a:defRPr sz="1650" baseline="0">
                <a:solidFill>
                  <a:schemeClr val="bg2"/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-8965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136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38166" cy="5143500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100" y="2229873"/>
            <a:ext cx="2145875" cy="560923"/>
          </a:xfrm>
        </p:spPr>
        <p:txBody>
          <a:bodyPr anchor="ctr"/>
          <a:lstStyle>
            <a:lvl1pPr>
              <a:defRPr sz="2025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Box 20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1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396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6" name="Picture 17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271571" y="4497572"/>
            <a:ext cx="627709" cy="44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50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 -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100" y="2229873"/>
            <a:ext cx="2145875" cy="560923"/>
          </a:xfrm>
        </p:spPr>
        <p:txBody>
          <a:bodyPr anchor="ctr"/>
          <a:lstStyle>
            <a:lvl1pPr>
              <a:defRPr sz="2025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Box 20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-7144"/>
            <a:ext cx="5930713" cy="515064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616513"/>
              <a:gd name="connsiteY0" fmla="*/ 0 h 5143500"/>
              <a:gd name="connsiteX1" fmla="*/ 4654924 w 6616513"/>
              <a:gd name="connsiteY1" fmla="*/ 0 h 5143500"/>
              <a:gd name="connsiteX2" fmla="*/ 6616513 w 6616513"/>
              <a:gd name="connsiteY2" fmla="*/ 5143500 h 5143500"/>
              <a:gd name="connsiteX3" fmla="*/ 0 w 6616513"/>
              <a:gd name="connsiteY3" fmla="*/ 5143500 h 5143500"/>
              <a:gd name="connsiteX4" fmla="*/ 0 w 6616513"/>
              <a:gd name="connsiteY4" fmla="*/ 0 h 5143500"/>
              <a:gd name="connsiteX0" fmla="*/ 0 w 6616513"/>
              <a:gd name="connsiteY0" fmla="*/ 7144 h 5150644"/>
              <a:gd name="connsiteX1" fmla="*/ 3578599 w 6616513"/>
              <a:gd name="connsiteY1" fmla="*/ 0 h 5150644"/>
              <a:gd name="connsiteX2" fmla="*/ 6616513 w 6616513"/>
              <a:gd name="connsiteY2" fmla="*/ 5150644 h 5150644"/>
              <a:gd name="connsiteX3" fmla="*/ 0 w 6616513"/>
              <a:gd name="connsiteY3" fmla="*/ 5150644 h 5150644"/>
              <a:gd name="connsiteX4" fmla="*/ 0 w 6616513"/>
              <a:gd name="connsiteY4" fmla="*/ 7144 h 5150644"/>
              <a:gd name="connsiteX0" fmla="*/ 0 w 5930713"/>
              <a:gd name="connsiteY0" fmla="*/ 7144 h 5150644"/>
              <a:gd name="connsiteX1" fmla="*/ 3578599 w 5930713"/>
              <a:gd name="connsiteY1" fmla="*/ 0 h 5150644"/>
              <a:gd name="connsiteX2" fmla="*/ 5930713 w 5930713"/>
              <a:gd name="connsiteY2" fmla="*/ 5150644 h 5150644"/>
              <a:gd name="connsiteX3" fmla="*/ 0 w 5930713"/>
              <a:gd name="connsiteY3" fmla="*/ 5150644 h 5150644"/>
              <a:gd name="connsiteX4" fmla="*/ 0 w 5930713"/>
              <a:gd name="connsiteY4" fmla="*/ 7144 h 515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713" h="5150644">
                <a:moveTo>
                  <a:pt x="0" y="7144"/>
                </a:moveTo>
                <a:lnTo>
                  <a:pt x="3578599" y="0"/>
                </a:lnTo>
                <a:lnTo>
                  <a:pt x="5930713" y="5150644"/>
                </a:lnTo>
                <a:lnTo>
                  <a:pt x="0" y="5150644"/>
                </a:lnTo>
                <a:lnTo>
                  <a:pt x="0" y="7144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137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001" y="1659587"/>
            <a:ext cx="3569511" cy="768672"/>
          </a:xfrm>
        </p:spPr>
        <p:txBody>
          <a:bodyPr anchor="ctr"/>
          <a:lstStyle>
            <a:lvl1pPr>
              <a:defRPr sz="2775" baseline="0"/>
            </a:lvl1pPr>
          </a:lstStyle>
          <a:p>
            <a:r>
              <a:rPr lang="en-US" dirty="0"/>
              <a:t>Subject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001" y="2724524"/>
            <a:ext cx="3569511" cy="181652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2430" indent="0" algn="l">
              <a:spcBef>
                <a:spcPts val="612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MORE COMPLETE TITLE</a:t>
            </a:r>
          </a:p>
          <a:p>
            <a:pPr lvl="1"/>
            <a:r>
              <a:rPr lang="en-US" dirty="0"/>
              <a:t>Body text: Lorem ipsum dolor sit amet, consectetuer adipiscing elit. Maecenas porttitor congue massa.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Pellentesque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4"/>
            <a:ext cx="3569510" cy="1172925"/>
          </a:xfrm>
        </p:spPr>
        <p:txBody>
          <a:bodyPr anchor="b">
            <a:normAutofit/>
          </a:bodyPr>
          <a:lstStyle>
            <a:lvl1pPr>
              <a:defRPr sz="165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Related phrase</a:t>
            </a:r>
            <a:endParaRPr lang="en-GB" dirty="0"/>
          </a:p>
        </p:txBody>
      </p:sp>
      <p:sp>
        <p:nvSpPr>
          <p:cNvPr id="10" name="Oval 9"/>
          <p:cNvSpPr/>
          <p:nvPr userDrawn="1"/>
        </p:nvSpPr>
        <p:spPr>
          <a:xfrm>
            <a:off x="7166090" y="1388884"/>
            <a:ext cx="1081211" cy="8106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ZA" sz="1350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385163" y="2937472"/>
            <a:ext cx="1384960" cy="10384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ZA" sz="1350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246169" y="3020605"/>
            <a:ext cx="381308" cy="28590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ZA" sz="135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8163710" y="1326210"/>
            <a:ext cx="167181" cy="12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ZA" sz="1350" dirty="0">
              <a:solidFill>
                <a:srgbClr val="FFFFFF"/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2217" y="1304286"/>
            <a:ext cx="2979602" cy="2234086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987939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9" y="248325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2688" y="3486272"/>
            <a:ext cx="3843754" cy="657105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3071" y="3486272"/>
            <a:ext cx="3843754" cy="657105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2688" y="1831104"/>
            <a:ext cx="3843754" cy="1550392"/>
          </a:xfrm>
        </p:spPr>
        <p:txBody>
          <a:bodyPr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43071" y="1831104"/>
            <a:ext cx="3843754" cy="1550392"/>
          </a:xfrm>
        </p:spPr>
        <p:txBody>
          <a:bodyPr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5"/>
            <a:ext cx="384375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43071" y="1388445"/>
            <a:ext cx="384375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80691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643469"/>
            <a:ext cx="8654595" cy="342786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5"/>
            <a:ext cx="6695158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4533" y="3481305"/>
            <a:ext cx="2561614" cy="785512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00205" y="3481305"/>
            <a:ext cx="2561614" cy="785512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3" y="1831104"/>
            <a:ext cx="2561614" cy="1550392"/>
          </a:xfrm>
        </p:spPr>
        <p:txBody>
          <a:bodyPr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00205" y="1831104"/>
            <a:ext cx="2561614" cy="1550392"/>
          </a:xfrm>
        </p:spPr>
        <p:txBody>
          <a:bodyPr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4533" y="1388445"/>
            <a:ext cx="256161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0205" y="1388445"/>
            <a:ext cx="256161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1029" y="3481305"/>
            <a:ext cx="2561614" cy="785512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01029" y="1831104"/>
            <a:ext cx="2561614" cy="1550392"/>
          </a:xfrm>
        </p:spPr>
        <p:txBody>
          <a:bodyPr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01029" y="1388445"/>
            <a:ext cx="2561614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79184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9"/>
            <a:ext cx="6723160" cy="342786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8325"/>
            <a:ext cx="6615283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5007" y="3273828"/>
            <a:ext cx="1948830" cy="840694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69336" y="3273828"/>
            <a:ext cx="1948830" cy="840694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5007" y="1831105"/>
            <a:ext cx="1948830" cy="1388718"/>
          </a:xfrm>
        </p:spPr>
        <p:txBody>
          <a:bodyPr lIns="72000" tIns="72000" rIns="72000" bIns="72000"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35007" y="1388443"/>
            <a:ext cx="1948830" cy="442660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69336" y="1388443"/>
            <a:ext cx="1948830" cy="442660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69336" y="1831105"/>
            <a:ext cx="1948830" cy="1388718"/>
          </a:xfrm>
        </p:spPr>
        <p:txBody>
          <a:bodyPr lIns="72000" tIns="72000" rIns="72000" bIns="72000"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703665" y="3273828"/>
            <a:ext cx="1948830" cy="840694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03665" y="1388443"/>
            <a:ext cx="1948830" cy="442660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03665" y="1831105"/>
            <a:ext cx="1948830" cy="1388718"/>
          </a:xfrm>
        </p:spPr>
        <p:txBody>
          <a:bodyPr lIns="72000" tIns="72000" rIns="72000" bIns="72000"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37995" y="3273828"/>
            <a:ext cx="1948830" cy="840694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37995" y="1388443"/>
            <a:ext cx="1948830" cy="442660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37995" y="1831105"/>
            <a:ext cx="1948830" cy="1388718"/>
          </a:xfrm>
        </p:spPr>
        <p:txBody>
          <a:bodyPr lIns="72000" tIns="72000" rIns="72000" bIns="72000"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002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643469"/>
            <a:ext cx="8654595" cy="342786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8325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5"/>
            <a:ext cx="3864347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2927" y="1388445"/>
            <a:ext cx="3873898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688" y="2001692"/>
            <a:ext cx="3864347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2927" y="2001692"/>
            <a:ext cx="3873898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9" y="4215717"/>
            <a:ext cx="6725791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153"/>
              </a:spcBef>
              <a:defRPr sz="75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55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643469"/>
            <a:ext cx="8654595" cy="342786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8325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6"/>
            <a:ext cx="2654085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5267" y="1388445"/>
            <a:ext cx="2654085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32737" y="1388446"/>
            <a:ext cx="2654085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0368" y="2001692"/>
            <a:ext cx="2654086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55266" y="2001692"/>
            <a:ext cx="2654086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232739" y="2001692"/>
            <a:ext cx="2654086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7" y="4215717"/>
            <a:ext cx="7880266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153"/>
              </a:spcBef>
              <a:defRPr sz="75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354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1" y="643469"/>
            <a:ext cx="7870391" cy="342786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8325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0528" y="1388445"/>
            <a:ext cx="1912119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77196" y="1388445"/>
            <a:ext cx="1912119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13861" y="1388445"/>
            <a:ext cx="1912119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50527" y="1388445"/>
            <a:ext cx="1912119" cy="442661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528" y="2001692"/>
            <a:ext cx="1912119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77196" y="2001692"/>
            <a:ext cx="1912119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713861" y="2001692"/>
            <a:ext cx="1912119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950527" y="2001692"/>
            <a:ext cx="1912119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0528" y="4215717"/>
            <a:ext cx="6717639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153"/>
              </a:spcBef>
              <a:defRPr sz="75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4311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9" y="248325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509782" y="1619810"/>
            <a:ext cx="1515340" cy="2087728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31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0"/>
            <a:ext cx="9143999" cy="5143500"/>
          </a:xfrm>
          <a:effectLst/>
        </p:spPr>
        <p:txBody>
          <a:bodyPr/>
          <a:lstStyle>
            <a:lvl1pPr>
              <a:defRPr baseline="0"/>
            </a:lvl1pPr>
          </a:lstStyle>
          <a:p>
            <a:br>
              <a:rPr lang="en-GB" dirty="0"/>
            </a:br>
            <a:r>
              <a:rPr lang="en-GB" dirty="0"/>
              <a:t>     Copy Desired Image, Select this placeholder, Paste &amp; Then “Send to back”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094" y="2479438"/>
            <a:ext cx="7093160" cy="720197"/>
          </a:xfr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612"/>
              </a:spcBef>
              <a:defRPr sz="585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273" y="1857553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918"/>
              </a:spcBef>
              <a:defRPr sz="2025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614375" y="4650457"/>
            <a:ext cx="4951963" cy="2601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60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85000"/>
              </a:lnSpc>
              <a:spcBef>
                <a:spcPts val="153"/>
              </a:spcBef>
            </a:pPr>
            <a:r>
              <a:rPr lang="nb-NO" dirty="0"/>
              <a:t>© 2015 Ipsos.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247315" y="4650457"/>
            <a:ext cx="382425" cy="2601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US" sz="60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85000"/>
              </a:lnSpc>
              <a:spcBef>
                <a:spcPts val="153"/>
              </a:spcBef>
            </a:pPr>
            <a:fld id="{7F034911-0302-4AAB-AEF0-815419E29289}" type="slidenum">
              <a:rPr lang="en-GB" smtClean="0"/>
              <a:pPr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01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788767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grpSp>
        <p:nvGrpSpPr>
          <p:cNvPr id="88" name="Group 87"/>
          <p:cNvGrpSpPr/>
          <p:nvPr userDrawn="1"/>
        </p:nvGrpSpPr>
        <p:grpSpPr>
          <a:xfrm>
            <a:off x="8252496" y="2571750"/>
            <a:ext cx="891505" cy="2571750"/>
            <a:chOff x="12130881" y="3781425"/>
            <a:chExt cx="1310482" cy="3781425"/>
          </a:xfrm>
        </p:grpSpPr>
        <p:sp>
          <p:nvSpPr>
            <p:cNvPr id="89" name="Oval 88"/>
            <p:cNvSpPr>
              <a:spLocks/>
            </p:cNvSpPr>
            <p:nvPr/>
          </p:nvSpPr>
          <p:spPr bwMode="auto">
            <a:xfrm rot="3900000" flipH="1">
              <a:off x="12448596" y="5001406"/>
              <a:ext cx="698400" cy="697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12613164" y="4367456"/>
              <a:ext cx="411286" cy="411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12346781" y="4200525"/>
              <a:ext cx="172831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Right Triangle 91"/>
            <p:cNvSpPr/>
            <p:nvPr/>
          </p:nvSpPr>
          <p:spPr>
            <a:xfrm flipH="1">
              <a:off x="12130881" y="3781425"/>
              <a:ext cx="1310482" cy="378142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3" name="Picture 92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755928"/>
              <a:ext cx="554656" cy="523425"/>
            </a:xfrm>
            <a:prstGeom prst="rect">
              <a:avLst/>
            </a:prstGeom>
          </p:spPr>
        </p:pic>
        <p:sp>
          <p:nvSpPr>
            <p:cNvPr id="94" name="Oval 24"/>
            <p:cNvSpPr>
              <a:spLocks/>
            </p:cNvSpPr>
            <p:nvPr/>
          </p:nvSpPr>
          <p:spPr bwMode="auto">
            <a:xfrm rot="3900000" flipH="1">
              <a:off x="12429978" y="5491320"/>
              <a:ext cx="763902" cy="754332"/>
            </a:xfrm>
            <a:custGeom>
              <a:avLst/>
              <a:gdLst/>
              <a:ahLst/>
              <a:cxnLst/>
              <a:rect l="l" t="t" r="r" b="b"/>
              <a:pathLst>
                <a:path w="763902" h="754332">
                  <a:moveTo>
                    <a:pt x="763902" y="138227"/>
                  </a:moveTo>
                  <a:cubicBezTo>
                    <a:pt x="683802" y="52832"/>
                    <a:pt x="569760" y="0"/>
                    <a:pt x="443365" y="0"/>
                  </a:cubicBezTo>
                  <a:cubicBezTo>
                    <a:pt x="198502" y="0"/>
                    <a:pt x="-1" y="198284"/>
                    <a:pt x="0" y="442881"/>
                  </a:cubicBezTo>
                  <a:cubicBezTo>
                    <a:pt x="-1" y="564384"/>
                    <a:pt x="48982" y="674459"/>
                    <a:pt x="128444" y="754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370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9" y="248325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468331" y="1707294"/>
            <a:ext cx="1841804" cy="2420380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1889" y="4219808"/>
            <a:ext cx="6326278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153"/>
              </a:spcBef>
              <a:defRPr sz="75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94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8389" y="-14288"/>
            <a:ext cx="4879268" cy="5164080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879268"/>
              <a:gd name="connsiteY0" fmla="*/ 8965 h 5158757"/>
              <a:gd name="connsiteX1" fmla="*/ 2716306 w 4879268"/>
              <a:gd name="connsiteY1" fmla="*/ 0 h 5158757"/>
              <a:gd name="connsiteX2" fmla="*/ 4879268 w 4879268"/>
              <a:gd name="connsiteY2" fmla="*/ 5158757 h 5158757"/>
              <a:gd name="connsiteX3" fmla="*/ 0 w 4879268"/>
              <a:gd name="connsiteY3" fmla="*/ 5152465 h 5158757"/>
              <a:gd name="connsiteX4" fmla="*/ 0 w 4879268"/>
              <a:gd name="connsiteY4" fmla="*/ 8965 h 5158757"/>
              <a:gd name="connsiteX0" fmla="*/ 0 w 4879268"/>
              <a:gd name="connsiteY0" fmla="*/ 2673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2673 h 5152465"/>
              <a:gd name="connsiteX0" fmla="*/ 0 w 4879268"/>
              <a:gd name="connsiteY0" fmla="*/ 8965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8965 h 5152465"/>
              <a:gd name="connsiteX0" fmla="*/ 0 w 4879268"/>
              <a:gd name="connsiteY0" fmla="*/ 15257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15257 h 5152465"/>
              <a:gd name="connsiteX0" fmla="*/ 0 w 4879268"/>
              <a:gd name="connsiteY0" fmla="*/ 15257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15257 h 5152465"/>
              <a:gd name="connsiteX0" fmla="*/ 8389 w 4879268"/>
              <a:gd name="connsiteY0" fmla="*/ 8966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8389 w 4879268"/>
              <a:gd name="connsiteY4" fmla="*/ 8966 h 5152465"/>
              <a:gd name="connsiteX0" fmla="*/ 8389 w 4879268"/>
              <a:gd name="connsiteY0" fmla="*/ 0 h 5152725"/>
              <a:gd name="connsiteX1" fmla="*/ 2716306 w 4879268"/>
              <a:gd name="connsiteY1" fmla="*/ 260 h 5152725"/>
              <a:gd name="connsiteX2" fmla="*/ 4879268 w 4879268"/>
              <a:gd name="connsiteY2" fmla="*/ 5152725 h 5152725"/>
              <a:gd name="connsiteX3" fmla="*/ 0 w 4879268"/>
              <a:gd name="connsiteY3" fmla="*/ 5146433 h 5152725"/>
              <a:gd name="connsiteX4" fmla="*/ 8389 w 4879268"/>
              <a:gd name="connsiteY4" fmla="*/ 0 h 51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9268" h="5152725">
                <a:moveTo>
                  <a:pt x="8389" y="0"/>
                </a:moveTo>
                <a:lnTo>
                  <a:pt x="2716306" y="260"/>
                </a:lnTo>
                <a:lnTo>
                  <a:pt x="4879268" y="5152725"/>
                </a:lnTo>
                <a:lnTo>
                  <a:pt x="0" y="5146433"/>
                </a:lnTo>
                <a:cubicBezTo>
                  <a:pt x="2796" y="3434031"/>
                  <a:pt x="5593" y="1712402"/>
                  <a:pt x="838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770" y="1388446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025" baseline="0">
                <a:solidFill>
                  <a:schemeClr val="bg1"/>
                </a:solidFill>
              </a:defRPr>
            </a:lvl1pPr>
            <a:lvl2pPr marL="2430" indent="0" algn="l">
              <a:lnSpc>
                <a:spcPct val="90000"/>
              </a:lnSpc>
              <a:spcBef>
                <a:spcPts val="306"/>
              </a:spcBef>
              <a:buNone/>
              <a:tabLst/>
              <a:defRPr sz="1650" baseline="0">
                <a:solidFill>
                  <a:schemeClr val="bg1">
                    <a:alpha val="70000"/>
                  </a:schemeClr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r>
              <a:rPr lang="nb-NO" dirty="0"/>
              <a:t>© 2016 Ipsos. 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5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153"/>
                </a:spcBef>
              </a:pPr>
              <a:t>‹#›</a:t>
            </a:fld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24" name="Picture 23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5" name="Picture 24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3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282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-7144"/>
            <a:ext cx="5930713" cy="515064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616513"/>
              <a:gd name="connsiteY0" fmla="*/ 0 h 5143500"/>
              <a:gd name="connsiteX1" fmla="*/ 4654924 w 6616513"/>
              <a:gd name="connsiteY1" fmla="*/ 0 h 5143500"/>
              <a:gd name="connsiteX2" fmla="*/ 6616513 w 6616513"/>
              <a:gd name="connsiteY2" fmla="*/ 5143500 h 5143500"/>
              <a:gd name="connsiteX3" fmla="*/ 0 w 6616513"/>
              <a:gd name="connsiteY3" fmla="*/ 5143500 h 5143500"/>
              <a:gd name="connsiteX4" fmla="*/ 0 w 6616513"/>
              <a:gd name="connsiteY4" fmla="*/ 0 h 5143500"/>
              <a:gd name="connsiteX0" fmla="*/ 0 w 6616513"/>
              <a:gd name="connsiteY0" fmla="*/ 7144 h 5150644"/>
              <a:gd name="connsiteX1" fmla="*/ 3578599 w 6616513"/>
              <a:gd name="connsiteY1" fmla="*/ 0 h 5150644"/>
              <a:gd name="connsiteX2" fmla="*/ 6616513 w 6616513"/>
              <a:gd name="connsiteY2" fmla="*/ 5150644 h 5150644"/>
              <a:gd name="connsiteX3" fmla="*/ 0 w 6616513"/>
              <a:gd name="connsiteY3" fmla="*/ 5150644 h 5150644"/>
              <a:gd name="connsiteX4" fmla="*/ 0 w 6616513"/>
              <a:gd name="connsiteY4" fmla="*/ 7144 h 5150644"/>
              <a:gd name="connsiteX0" fmla="*/ 0 w 5930713"/>
              <a:gd name="connsiteY0" fmla="*/ 7144 h 5150644"/>
              <a:gd name="connsiteX1" fmla="*/ 3578599 w 5930713"/>
              <a:gd name="connsiteY1" fmla="*/ 0 h 5150644"/>
              <a:gd name="connsiteX2" fmla="*/ 5930713 w 5930713"/>
              <a:gd name="connsiteY2" fmla="*/ 5150644 h 5150644"/>
              <a:gd name="connsiteX3" fmla="*/ 0 w 5930713"/>
              <a:gd name="connsiteY3" fmla="*/ 5150644 h 5150644"/>
              <a:gd name="connsiteX4" fmla="*/ 0 w 5930713"/>
              <a:gd name="connsiteY4" fmla="*/ 7144 h 515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713" h="5150644">
                <a:moveTo>
                  <a:pt x="0" y="7144"/>
                </a:moveTo>
                <a:lnTo>
                  <a:pt x="3578599" y="0"/>
                </a:lnTo>
                <a:lnTo>
                  <a:pt x="5930713" y="5150644"/>
                </a:lnTo>
                <a:lnTo>
                  <a:pt x="0" y="5150644"/>
                </a:lnTo>
                <a:lnTo>
                  <a:pt x="0" y="7144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9003" y="2196279"/>
            <a:ext cx="2190693" cy="560923"/>
          </a:xfrm>
        </p:spPr>
        <p:txBody>
          <a:bodyPr anchor="ctr"/>
          <a:lstStyle>
            <a:lvl1pPr>
              <a:defRPr sz="20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r>
              <a:rPr lang="nb-NO" dirty="0"/>
              <a:t>© 2016 Ipsos. 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5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153"/>
                </a:spcBef>
              </a:pPr>
              <a:t>‹#›</a:t>
            </a:fld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9" name="Picture 18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805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8389" y="-14288"/>
            <a:ext cx="4879268" cy="5164080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879268"/>
              <a:gd name="connsiteY0" fmla="*/ 8965 h 5158757"/>
              <a:gd name="connsiteX1" fmla="*/ 2716306 w 4879268"/>
              <a:gd name="connsiteY1" fmla="*/ 0 h 5158757"/>
              <a:gd name="connsiteX2" fmla="*/ 4879268 w 4879268"/>
              <a:gd name="connsiteY2" fmla="*/ 5158757 h 5158757"/>
              <a:gd name="connsiteX3" fmla="*/ 0 w 4879268"/>
              <a:gd name="connsiteY3" fmla="*/ 5152465 h 5158757"/>
              <a:gd name="connsiteX4" fmla="*/ 0 w 4879268"/>
              <a:gd name="connsiteY4" fmla="*/ 8965 h 5158757"/>
              <a:gd name="connsiteX0" fmla="*/ 0 w 4879268"/>
              <a:gd name="connsiteY0" fmla="*/ 2673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2673 h 5152465"/>
              <a:gd name="connsiteX0" fmla="*/ 0 w 4879268"/>
              <a:gd name="connsiteY0" fmla="*/ 8965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8965 h 5152465"/>
              <a:gd name="connsiteX0" fmla="*/ 0 w 4879268"/>
              <a:gd name="connsiteY0" fmla="*/ 15257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15257 h 5152465"/>
              <a:gd name="connsiteX0" fmla="*/ 0 w 4879268"/>
              <a:gd name="connsiteY0" fmla="*/ 15257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15257 h 5152465"/>
              <a:gd name="connsiteX0" fmla="*/ 8389 w 4879268"/>
              <a:gd name="connsiteY0" fmla="*/ 8966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8389 w 4879268"/>
              <a:gd name="connsiteY4" fmla="*/ 8966 h 5152465"/>
              <a:gd name="connsiteX0" fmla="*/ 8389 w 4879268"/>
              <a:gd name="connsiteY0" fmla="*/ 0 h 5152725"/>
              <a:gd name="connsiteX1" fmla="*/ 2716306 w 4879268"/>
              <a:gd name="connsiteY1" fmla="*/ 260 h 5152725"/>
              <a:gd name="connsiteX2" fmla="*/ 4879268 w 4879268"/>
              <a:gd name="connsiteY2" fmla="*/ 5152725 h 5152725"/>
              <a:gd name="connsiteX3" fmla="*/ 0 w 4879268"/>
              <a:gd name="connsiteY3" fmla="*/ 5146433 h 5152725"/>
              <a:gd name="connsiteX4" fmla="*/ 8389 w 4879268"/>
              <a:gd name="connsiteY4" fmla="*/ 0 h 51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9268" h="5152725">
                <a:moveTo>
                  <a:pt x="8389" y="0"/>
                </a:moveTo>
                <a:lnTo>
                  <a:pt x="2716306" y="260"/>
                </a:lnTo>
                <a:lnTo>
                  <a:pt x="4879268" y="5152725"/>
                </a:lnTo>
                <a:lnTo>
                  <a:pt x="0" y="5146433"/>
                </a:lnTo>
                <a:cubicBezTo>
                  <a:pt x="2796" y="3434031"/>
                  <a:pt x="5593" y="1712402"/>
                  <a:pt x="838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0050" y="1388446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025" b="1" baseline="0">
                <a:solidFill>
                  <a:schemeClr val="bg1"/>
                </a:solidFill>
              </a:defRPr>
            </a:lvl1pPr>
            <a:lvl2pPr marL="2430" indent="0" algn="l">
              <a:lnSpc>
                <a:spcPct val="90000"/>
              </a:lnSpc>
              <a:spcBef>
                <a:spcPts val="306"/>
              </a:spcBef>
              <a:buNone/>
              <a:tabLst/>
              <a:defRPr sz="1650" baseline="0">
                <a:solidFill>
                  <a:schemeClr val="bg1">
                    <a:alpha val="70000"/>
                  </a:schemeClr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r>
              <a:rPr lang="nb-NO" dirty="0"/>
              <a:t>© 2016 Ipsos. 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5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153"/>
                </a:spcBef>
              </a:pPr>
              <a:t>‹#›</a:t>
            </a:fld>
            <a:endParaRPr lang="en-GB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21" name="Picture 20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2" name="Picture 21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3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2128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-8963"/>
            <a:ext cx="6313395" cy="5179358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205818"/>
              <a:gd name="connsiteY0" fmla="*/ 0 h 5143500"/>
              <a:gd name="connsiteX1" fmla="*/ 4654924 w 6205818"/>
              <a:gd name="connsiteY1" fmla="*/ 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493559 w 6205818"/>
              <a:gd name="connsiteY1" fmla="*/ 1793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26895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1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23748"/>
              <a:gd name="connsiteY0" fmla="*/ 0 h 5143500"/>
              <a:gd name="connsiteX1" fmla="*/ 4502524 w 6223748"/>
              <a:gd name="connsiteY1" fmla="*/ 1 h 5143500"/>
              <a:gd name="connsiteX2" fmla="*/ 6223748 w 6223748"/>
              <a:gd name="connsiteY2" fmla="*/ 5143499 h 5143500"/>
              <a:gd name="connsiteX3" fmla="*/ 0 w 6223748"/>
              <a:gd name="connsiteY3" fmla="*/ 5143500 h 5143500"/>
              <a:gd name="connsiteX4" fmla="*/ 0 w 6223748"/>
              <a:gd name="connsiteY4" fmla="*/ 0 h 5143500"/>
              <a:gd name="connsiteX0" fmla="*/ 0 w 6223748"/>
              <a:gd name="connsiteY0" fmla="*/ 8964 h 5152464"/>
              <a:gd name="connsiteX1" fmla="*/ 4529418 w 6223748"/>
              <a:gd name="connsiteY1" fmla="*/ 0 h 5152464"/>
              <a:gd name="connsiteX2" fmla="*/ 6223748 w 6223748"/>
              <a:gd name="connsiteY2" fmla="*/ 5152463 h 5152464"/>
              <a:gd name="connsiteX3" fmla="*/ 0 w 6223748"/>
              <a:gd name="connsiteY3" fmla="*/ 5152464 h 5152464"/>
              <a:gd name="connsiteX4" fmla="*/ 0 w 6223748"/>
              <a:gd name="connsiteY4" fmla="*/ 8964 h 5152464"/>
              <a:gd name="connsiteX0" fmla="*/ 0 w 6313395"/>
              <a:gd name="connsiteY0" fmla="*/ 8964 h 5179357"/>
              <a:gd name="connsiteX1" fmla="*/ 4529418 w 6313395"/>
              <a:gd name="connsiteY1" fmla="*/ 0 h 5179357"/>
              <a:gd name="connsiteX2" fmla="*/ 6313395 w 6313395"/>
              <a:gd name="connsiteY2" fmla="*/ 5179357 h 5179357"/>
              <a:gd name="connsiteX3" fmla="*/ 0 w 6313395"/>
              <a:gd name="connsiteY3" fmla="*/ 5152464 h 5179357"/>
              <a:gd name="connsiteX4" fmla="*/ 0 w 6313395"/>
              <a:gd name="connsiteY4" fmla="*/ 8964 h 5179357"/>
              <a:gd name="connsiteX0" fmla="*/ 0 w 6313395"/>
              <a:gd name="connsiteY0" fmla="*/ 8964 h 5179358"/>
              <a:gd name="connsiteX1" fmla="*/ 4529418 w 6313395"/>
              <a:gd name="connsiteY1" fmla="*/ 0 h 5179358"/>
              <a:gd name="connsiteX2" fmla="*/ 6313395 w 6313395"/>
              <a:gd name="connsiteY2" fmla="*/ 5179357 h 5179358"/>
              <a:gd name="connsiteX3" fmla="*/ 8965 w 6313395"/>
              <a:gd name="connsiteY3" fmla="*/ 5179358 h 5179358"/>
              <a:gd name="connsiteX4" fmla="*/ 0 w 6313395"/>
              <a:gd name="connsiteY4" fmla="*/ 8964 h 517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3395" h="5179358">
                <a:moveTo>
                  <a:pt x="0" y="8964"/>
                </a:moveTo>
                <a:lnTo>
                  <a:pt x="4529418" y="0"/>
                </a:lnTo>
                <a:lnTo>
                  <a:pt x="6313395" y="5179357"/>
                </a:lnTo>
                <a:lnTo>
                  <a:pt x="8965" y="5179358"/>
                </a:lnTo>
                <a:cubicBezTo>
                  <a:pt x="5977" y="3455893"/>
                  <a:pt x="2988" y="1732429"/>
                  <a:pt x="0" y="8964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9050" y="2144345"/>
            <a:ext cx="1982834" cy="664798"/>
          </a:xfrm>
        </p:spPr>
        <p:txBody>
          <a:bodyPr anchor="ctr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r>
              <a:rPr lang="nb-NO" dirty="0"/>
              <a:t>© 2016 Ipsos. 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5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153"/>
                </a:spcBef>
              </a:pPr>
              <a:t>‹#›</a:t>
            </a:fld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9" name="Picture 18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1" name="Picture 20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4221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-7144"/>
            <a:ext cx="5930713" cy="515064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616513"/>
              <a:gd name="connsiteY0" fmla="*/ 0 h 5143500"/>
              <a:gd name="connsiteX1" fmla="*/ 4654924 w 6616513"/>
              <a:gd name="connsiteY1" fmla="*/ 0 h 5143500"/>
              <a:gd name="connsiteX2" fmla="*/ 6616513 w 6616513"/>
              <a:gd name="connsiteY2" fmla="*/ 5143500 h 5143500"/>
              <a:gd name="connsiteX3" fmla="*/ 0 w 6616513"/>
              <a:gd name="connsiteY3" fmla="*/ 5143500 h 5143500"/>
              <a:gd name="connsiteX4" fmla="*/ 0 w 6616513"/>
              <a:gd name="connsiteY4" fmla="*/ 0 h 5143500"/>
              <a:gd name="connsiteX0" fmla="*/ 0 w 6616513"/>
              <a:gd name="connsiteY0" fmla="*/ 7144 h 5150644"/>
              <a:gd name="connsiteX1" fmla="*/ 3578599 w 6616513"/>
              <a:gd name="connsiteY1" fmla="*/ 0 h 5150644"/>
              <a:gd name="connsiteX2" fmla="*/ 6616513 w 6616513"/>
              <a:gd name="connsiteY2" fmla="*/ 5150644 h 5150644"/>
              <a:gd name="connsiteX3" fmla="*/ 0 w 6616513"/>
              <a:gd name="connsiteY3" fmla="*/ 5150644 h 5150644"/>
              <a:gd name="connsiteX4" fmla="*/ 0 w 6616513"/>
              <a:gd name="connsiteY4" fmla="*/ 7144 h 5150644"/>
              <a:gd name="connsiteX0" fmla="*/ 0 w 5930713"/>
              <a:gd name="connsiteY0" fmla="*/ 7144 h 5150644"/>
              <a:gd name="connsiteX1" fmla="*/ 3578599 w 5930713"/>
              <a:gd name="connsiteY1" fmla="*/ 0 h 5150644"/>
              <a:gd name="connsiteX2" fmla="*/ 5930713 w 5930713"/>
              <a:gd name="connsiteY2" fmla="*/ 5150644 h 5150644"/>
              <a:gd name="connsiteX3" fmla="*/ 0 w 5930713"/>
              <a:gd name="connsiteY3" fmla="*/ 5150644 h 5150644"/>
              <a:gd name="connsiteX4" fmla="*/ 0 w 5930713"/>
              <a:gd name="connsiteY4" fmla="*/ 7144 h 515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713" h="5150644">
                <a:moveTo>
                  <a:pt x="0" y="7144"/>
                </a:moveTo>
                <a:lnTo>
                  <a:pt x="3578599" y="0"/>
                </a:lnTo>
                <a:lnTo>
                  <a:pt x="5930713" y="5150644"/>
                </a:lnTo>
                <a:lnTo>
                  <a:pt x="0" y="5150644"/>
                </a:lnTo>
                <a:lnTo>
                  <a:pt x="0" y="7144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9050" y="2144345"/>
            <a:ext cx="1982834" cy="664798"/>
          </a:xfrm>
        </p:spPr>
        <p:txBody>
          <a:bodyPr anchor="ctr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r>
              <a:rPr lang="nb-NO" dirty="0"/>
              <a:t>© 2016 Ipsos. 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5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153"/>
                </a:spcBef>
              </a:pPr>
              <a:t>‹#›</a:t>
            </a:fld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9" name="Picture 18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4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6336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833" y="2480192"/>
            <a:ext cx="7093160" cy="720197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612"/>
              </a:spcBef>
              <a:defRPr sz="585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1814" y="1858309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918"/>
              </a:spcBef>
              <a:defRPr sz="2025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2" name="Picture 11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4" name="Picture 13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3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33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Title Only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248325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2" name="Picture 11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9" name="Picture 18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4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4185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Text Opti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248325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6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3" name="Picture 12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7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6622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Bullets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248325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6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3" name="Picture 12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7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81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8252496" y="2571750"/>
            <a:ext cx="891505" cy="2571750"/>
            <a:chOff x="12130881" y="3781425"/>
            <a:chExt cx="1310482" cy="3781425"/>
          </a:xfrm>
        </p:grpSpPr>
        <p:sp>
          <p:nvSpPr>
            <p:cNvPr id="37" name="Oval 36"/>
            <p:cNvSpPr>
              <a:spLocks/>
            </p:cNvSpPr>
            <p:nvPr/>
          </p:nvSpPr>
          <p:spPr bwMode="auto">
            <a:xfrm rot="3900000" flipH="1">
              <a:off x="12448596" y="5001406"/>
              <a:ext cx="698400" cy="697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2613164" y="4367456"/>
              <a:ext cx="411286" cy="411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12346781" y="4200525"/>
              <a:ext cx="172831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ight Triangle 39"/>
            <p:cNvSpPr/>
            <p:nvPr/>
          </p:nvSpPr>
          <p:spPr>
            <a:xfrm flipH="1">
              <a:off x="12130881" y="3781425"/>
              <a:ext cx="1310482" cy="378142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1" name="Picture 40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755928"/>
              <a:ext cx="554656" cy="523425"/>
            </a:xfrm>
            <a:prstGeom prst="rect">
              <a:avLst/>
            </a:prstGeom>
          </p:spPr>
        </p:pic>
        <p:sp>
          <p:nvSpPr>
            <p:cNvPr id="42" name="Oval 24"/>
            <p:cNvSpPr>
              <a:spLocks/>
            </p:cNvSpPr>
            <p:nvPr/>
          </p:nvSpPr>
          <p:spPr bwMode="auto">
            <a:xfrm rot="3900000" flipH="1">
              <a:off x="12429978" y="5491320"/>
              <a:ext cx="763902" cy="754332"/>
            </a:xfrm>
            <a:custGeom>
              <a:avLst/>
              <a:gdLst/>
              <a:ahLst/>
              <a:cxnLst/>
              <a:rect l="l" t="t" r="r" b="b"/>
              <a:pathLst>
                <a:path w="763902" h="754332">
                  <a:moveTo>
                    <a:pt x="763902" y="138227"/>
                  </a:moveTo>
                  <a:cubicBezTo>
                    <a:pt x="683802" y="52832"/>
                    <a:pt x="569760" y="0"/>
                    <a:pt x="443365" y="0"/>
                  </a:cubicBezTo>
                  <a:cubicBezTo>
                    <a:pt x="198502" y="0"/>
                    <a:pt x="-1" y="198284"/>
                    <a:pt x="0" y="442881"/>
                  </a:cubicBezTo>
                  <a:cubicBezTo>
                    <a:pt x="-1" y="564384"/>
                    <a:pt x="48982" y="674459"/>
                    <a:pt x="128444" y="754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132176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2_Titl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248325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2" name="Picture 11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3" name="Picture 12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4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4377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2_Text Option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643469"/>
            <a:ext cx="8654595" cy="3427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8325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4001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3" name="Picture 12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7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6898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643469"/>
            <a:ext cx="8654595" cy="3427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8325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6" y="1399205"/>
            <a:ext cx="8288337" cy="2639397"/>
          </a:xfrm>
        </p:spPr>
        <p:txBody>
          <a:bodyPr/>
          <a:lstStyle>
            <a:lvl1pPr marL="132160" indent="-132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cap="none">
                <a:solidFill>
                  <a:schemeClr val="bg1"/>
                </a:solidFill>
              </a:defRPr>
            </a:lvl1pPr>
            <a:lvl2pPr marL="357188" indent="-125016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–"/>
              <a:tabLst/>
              <a:defRPr sz="900">
                <a:solidFill>
                  <a:schemeClr val="bg1"/>
                </a:solidFill>
              </a:defRPr>
            </a:lvl2pPr>
            <a:lvl3pPr marL="519113" indent="-1333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5000"/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3pPr>
            <a:lvl5pPr marL="726281" indent="-130969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5000"/>
              <a:buFont typeface="Arial" panose="020B0604020202020204" pitchFamily="34" charset="0"/>
              <a:buChar char="-"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20" name="Picture 19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1" name="Picture 20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6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913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2377" y="248325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2" name="Picture 11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9" name="Picture 18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4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3247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ext Opti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248325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6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3" name="Picture 12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7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3775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Bullets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248325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6" y="1399205"/>
            <a:ext cx="8288337" cy="2639397"/>
          </a:xfrm>
        </p:spPr>
        <p:txBody>
          <a:bodyPr/>
          <a:lstStyle>
            <a:lvl1pPr marL="132160" indent="-132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cap="none">
                <a:solidFill>
                  <a:schemeClr val="bg1"/>
                </a:solidFill>
              </a:defRPr>
            </a:lvl1pPr>
            <a:lvl2pPr marL="357188" indent="-125016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–"/>
              <a:tabLst/>
              <a:defRPr sz="900">
                <a:solidFill>
                  <a:schemeClr val="bg1"/>
                </a:solidFill>
              </a:defRPr>
            </a:lvl2pPr>
            <a:lvl3pPr marL="519113" indent="-1333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5000"/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3pPr>
            <a:lvl5pPr marL="726281" indent="-130969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5000"/>
              <a:buFont typeface="Arial" panose="020B0604020202020204" pitchFamily="34" charset="0"/>
              <a:buChar char="-"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20" name="Picture 19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2" name="Picture 21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6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3939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9526" y="-7142"/>
            <a:ext cx="4714345" cy="5156935"/>
          </a:xfrm>
          <a:custGeom>
            <a:avLst/>
            <a:gdLst>
              <a:gd name="connsiteX0" fmla="*/ 0 w 4000500"/>
              <a:gd name="connsiteY0" fmla="*/ 0 h 5143500"/>
              <a:gd name="connsiteX1" fmla="*/ 4000500 w 4000500"/>
              <a:gd name="connsiteY1" fmla="*/ 0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4000500"/>
              <a:gd name="connsiteY0" fmla="*/ 0 h 5143500"/>
              <a:gd name="connsiteX1" fmla="*/ 432547 w 4000500"/>
              <a:gd name="connsiteY1" fmla="*/ 8964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3740523"/>
              <a:gd name="connsiteY0" fmla="*/ 0 h 5143500"/>
              <a:gd name="connsiteX1" fmla="*/ 432547 w 3740523"/>
              <a:gd name="connsiteY1" fmla="*/ 8964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0 h 5143500"/>
              <a:gd name="connsiteX1" fmla="*/ 441511 w 3740523"/>
              <a:gd name="connsiteY1" fmla="*/ 17929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8966 h 5152466"/>
              <a:gd name="connsiteX1" fmla="*/ 441511 w 3740523"/>
              <a:gd name="connsiteY1" fmla="*/ 0 h 5152466"/>
              <a:gd name="connsiteX2" fmla="*/ 3740523 w 3740523"/>
              <a:gd name="connsiteY2" fmla="*/ 5152466 h 5152466"/>
              <a:gd name="connsiteX3" fmla="*/ 0 w 3740523"/>
              <a:gd name="connsiteY3" fmla="*/ 5152466 h 5152466"/>
              <a:gd name="connsiteX4" fmla="*/ 0 w 3740523"/>
              <a:gd name="connsiteY4" fmla="*/ 8966 h 5152466"/>
              <a:gd name="connsiteX0" fmla="*/ 0 w 3797216"/>
              <a:gd name="connsiteY0" fmla="*/ 8966 h 5152466"/>
              <a:gd name="connsiteX1" fmla="*/ 441511 w 3797216"/>
              <a:gd name="connsiteY1" fmla="*/ 0 h 5152466"/>
              <a:gd name="connsiteX2" fmla="*/ 3797216 w 3797216"/>
              <a:gd name="connsiteY2" fmla="*/ 5152466 h 5152466"/>
              <a:gd name="connsiteX3" fmla="*/ 0 w 3797216"/>
              <a:gd name="connsiteY3" fmla="*/ 5152466 h 5152466"/>
              <a:gd name="connsiteX4" fmla="*/ 0 w 3797216"/>
              <a:gd name="connsiteY4" fmla="*/ 8966 h 5152466"/>
              <a:gd name="connsiteX0" fmla="*/ 0 w 3797216"/>
              <a:gd name="connsiteY0" fmla="*/ 0 h 5143500"/>
              <a:gd name="connsiteX1" fmla="*/ 299780 w 3797216"/>
              <a:gd name="connsiteY1" fmla="*/ 16201 h 5143500"/>
              <a:gd name="connsiteX2" fmla="*/ 3797216 w 3797216"/>
              <a:gd name="connsiteY2" fmla="*/ 5143500 h 5143500"/>
              <a:gd name="connsiteX3" fmla="*/ 0 w 3797216"/>
              <a:gd name="connsiteY3" fmla="*/ 5143500 h 5143500"/>
              <a:gd name="connsiteX4" fmla="*/ 0 w 3797216"/>
              <a:gd name="connsiteY4" fmla="*/ 0 h 5143500"/>
              <a:gd name="connsiteX0" fmla="*/ 0 w 3974380"/>
              <a:gd name="connsiteY0" fmla="*/ 0 h 5143500"/>
              <a:gd name="connsiteX1" fmla="*/ 299780 w 3974380"/>
              <a:gd name="connsiteY1" fmla="*/ 16201 h 5143500"/>
              <a:gd name="connsiteX2" fmla="*/ 3974380 w 3974380"/>
              <a:gd name="connsiteY2" fmla="*/ 5118334 h 5143500"/>
              <a:gd name="connsiteX3" fmla="*/ 0 w 3974380"/>
              <a:gd name="connsiteY3" fmla="*/ 5143500 h 5143500"/>
              <a:gd name="connsiteX4" fmla="*/ 0 w 3974380"/>
              <a:gd name="connsiteY4" fmla="*/ 0 h 5143500"/>
              <a:gd name="connsiteX0" fmla="*/ 0 w 3974380"/>
              <a:gd name="connsiteY0" fmla="*/ 2675 h 5146175"/>
              <a:gd name="connsiteX1" fmla="*/ 306867 w 3974380"/>
              <a:gd name="connsiteY1" fmla="*/ 0 h 5146175"/>
              <a:gd name="connsiteX2" fmla="*/ 3974380 w 3974380"/>
              <a:gd name="connsiteY2" fmla="*/ 5121009 h 5146175"/>
              <a:gd name="connsiteX3" fmla="*/ 0 w 3974380"/>
              <a:gd name="connsiteY3" fmla="*/ 5146175 h 5146175"/>
              <a:gd name="connsiteX4" fmla="*/ 0 w 3974380"/>
              <a:gd name="connsiteY4" fmla="*/ 2675 h 5146175"/>
              <a:gd name="connsiteX0" fmla="*/ 0 w 3974380"/>
              <a:gd name="connsiteY0" fmla="*/ 2675 h 5152467"/>
              <a:gd name="connsiteX1" fmla="*/ 306867 w 3974380"/>
              <a:gd name="connsiteY1" fmla="*/ 0 h 5152467"/>
              <a:gd name="connsiteX2" fmla="*/ 3974380 w 3974380"/>
              <a:gd name="connsiteY2" fmla="*/ 5152467 h 5152467"/>
              <a:gd name="connsiteX3" fmla="*/ 0 w 3974380"/>
              <a:gd name="connsiteY3" fmla="*/ 5146175 h 5152467"/>
              <a:gd name="connsiteX4" fmla="*/ 0 w 3974380"/>
              <a:gd name="connsiteY4" fmla="*/ 2675 h 5152467"/>
              <a:gd name="connsiteX0" fmla="*/ 0 w 3974380"/>
              <a:gd name="connsiteY0" fmla="*/ 2675 h 5152467"/>
              <a:gd name="connsiteX1" fmla="*/ 306867 w 3974380"/>
              <a:gd name="connsiteY1" fmla="*/ 0 h 5152467"/>
              <a:gd name="connsiteX2" fmla="*/ 3974380 w 3974380"/>
              <a:gd name="connsiteY2" fmla="*/ 5152467 h 5152467"/>
              <a:gd name="connsiteX3" fmla="*/ 21260 w 3974380"/>
              <a:gd name="connsiteY3" fmla="*/ 5146175 h 5152467"/>
              <a:gd name="connsiteX4" fmla="*/ 0 w 3974380"/>
              <a:gd name="connsiteY4" fmla="*/ 2675 h 5152467"/>
              <a:gd name="connsiteX0" fmla="*/ 0 w 3974380"/>
              <a:gd name="connsiteY0" fmla="*/ 2675 h 5152467"/>
              <a:gd name="connsiteX1" fmla="*/ 306867 w 3974380"/>
              <a:gd name="connsiteY1" fmla="*/ 0 h 5152467"/>
              <a:gd name="connsiteX2" fmla="*/ 3974380 w 3974380"/>
              <a:gd name="connsiteY2" fmla="*/ 5152467 h 5152467"/>
              <a:gd name="connsiteX3" fmla="*/ 14173 w 3974380"/>
              <a:gd name="connsiteY3" fmla="*/ 5152467 h 5152467"/>
              <a:gd name="connsiteX4" fmla="*/ 0 w 3974380"/>
              <a:gd name="connsiteY4" fmla="*/ 2675 h 5152467"/>
              <a:gd name="connsiteX0" fmla="*/ 3766 w 3978146"/>
              <a:gd name="connsiteY0" fmla="*/ 2675 h 5152467"/>
              <a:gd name="connsiteX1" fmla="*/ 310633 w 3978146"/>
              <a:gd name="connsiteY1" fmla="*/ 0 h 5152467"/>
              <a:gd name="connsiteX2" fmla="*/ 3978146 w 3978146"/>
              <a:gd name="connsiteY2" fmla="*/ 5152467 h 5152467"/>
              <a:gd name="connsiteX3" fmla="*/ 1847 w 3978146"/>
              <a:gd name="connsiteY3" fmla="*/ 5152467 h 5152467"/>
              <a:gd name="connsiteX4" fmla="*/ 3766 w 3978146"/>
              <a:gd name="connsiteY4" fmla="*/ 2675 h 5152467"/>
              <a:gd name="connsiteX0" fmla="*/ 0 w 3982426"/>
              <a:gd name="connsiteY0" fmla="*/ 0 h 5171223"/>
              <a:gd name="connsiteX1" fmla="*/ 314913 w 3982426"/>
              <a:gd name="connsiteY1" fmla="*/ 18756 h 5171223"/>
              <a:gd name="connsiteX2" fmla="*/ 3982426 w 3982426"/>
              <a:gd name="connsiteY2" fmla="*/ 5171223 h 5171223"/>
              <a:gd name="connsiteX3" fmla="*/ 6127 w 3982426"/>
              <a:gd name="connsiteY3" fmla="*/ 5171223 h 5171223"/>
              <a:gd name="connsiteX4" fmla="*/ 0 w 3982426"/>
              <a:gd name="connsiteY4" fmla="*/ 0 h 5171223"/>
              <a:gd name="connsiteX0" fmla="*/ 0 w 3982426"/>
              <a:gd name="connsiteY0" fmla="*/ 0 h 5156935"/>
              <a:gd name="connsiteX1" fmla="*/ 314913 w 3982426"/>
              <a:gd name="connsiteY1" fmla="*/ 4468 h 5156935"/>
              <a:gd name="connsiteX2" fmla="*/ 3982426 w 3982426"/>
              <a:gd name="connsiteY2" fmla="*/ 5156935 h 5156935"/>
              <a:gd name="connsiteX3" fmla="*/ 6127 w 3982426"/>
              <a:gd name="connsiteY3" fmla="*/ 5156935 h 5156935"/>
              <a:gd name="connsiteX4" fmla="*/ 0 w 3982426"/>
              <a:gd name="connsiteY4" fmla="*/ 0 h 515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2426" h="5156935">
                <a:moveTo>
                  <a:pt x="0" y="0"/>
                </a:moveTo>
                <a:lnTo>
                  <a:pt x="314913" y="4468"/>
                </a:lnTo>
                <a:lnTo>
                  <a:pt x="3982426" y="5156935"/>
                </a:lnTo>
                <a:lnTo>
                  <a:pt x="6127" y="5156935"/>
                </a:lnTo>
                <a:cubicBezTo>
                  <a:pt x="-960" y="3442435"/>
                  <a:pt x="7087" y="1714500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6002" y="2214389"/>
            <a:ext cx="4699059" cy="384336"/>
          </a:xfrm>
        </p:spPr>
        <p:txBody>
          <a:bodyPr anchor="ctr"/>
          <a:lstStyle>
            <a:lvl1pPr>
              <a:defRPr sz="2775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6002" y="2864332"/>
            <a:ext cx="469905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  <a:lvl2pPr marL="2430" indent="0" algn="l">
              <a:spcBef>
                <a:spcPts val="0"/>
              </a:spcBef>
              <a:buNone/>
              <a:tabLst/>
              <a:defRPr baseline="0">
                <a:solidFill>
                  <a:schemeClr val="bg2">
                    <a:lumMod val="75000"/>
                  </a:schemeClr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176002" y="1275606"/>
            <a:ext cx="4699059" cy="750911"/>
          </a:xfrm>
        </p:spPr>
        <p:txBody>
          <a:bodyPr anchor="b">
            <a:normAutofit/>
          </a:bodyPr>
          <a:lstStyle>
            <a:lvl1pPr>
              <a:defRPr sz="165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741938" y="411511"/>
            <a:ext cx="1165276" cy="486054"/>
          </a:xfrm>
          <a:solidFill>
            <a:schemeClr val="bg1"/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7315" y="4627423"/>
            <a:ext cx="560381" cy="2601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76002" y="4031451"/>
            <a:ext cx="4699059" cy="595972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© 2016 Ipsos.  All rights reserved. Contains Ipsos' Confidential and Proprietary information and may not be disclosed or reproduced without the prior written consent of Ipsos.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750">
                <a:solidFill>
                  <a:schemeClr val="bg1"/>
                </a:solidFill>
              </a:rPr>
              <a:pPr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29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9572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248325"/>
            <a:ext cx="7472962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504330" y="1633068"/>
            <a:ext cx="1809823" cy="2141331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3583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3383" y="1622615"/>
            <a:ext cx="1260000" cy="945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8228" y="1622615"/>
            <a:ext cx="1260000" cy="945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93074" y="1622615"/>
            <a:ext cx="1260000" cy="945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4" name="Picture 13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4" name="Picture 23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5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85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46971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3073"/>
            <a:ext cx="671816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7451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929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196468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147915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96468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3701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880990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832437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4676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8"/>
          <p:cNvSpPr>
            <a:spLocks noGrp="1" noChangeArrowheads="1"/>
          </p:cNvSpPr>
          <p:nvPr>
            <p:ph type="dt" sz="half" idx="10"/>
          </p:nvPr>
        </p:nvSpPr>
        <p:spPr>
          <a:xfrm>
            <a:off x="6480175" y="192881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45174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436C60-74E2-438E-AE10-D5BA674E88D1}" type="datetimeFigureOut">
              <a:rPr lang="sv-SE" smtClean="0"/>
              <a:t>2021-07-09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DA26B0B-1793-4533-A887-749DCF7CC8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32022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1" y="643469"/>
            <a:ext cx="8646971" cy="34278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8325"/>
            <a:ext cx="6718167" cy="442661"/>
          </a:xfrm>
        </p:spPr>
        <p:txBody>
          <a:bodyPr anchor="b">
            <a:noAutofit/>
          </a:bodyPr>
          <a:lstStyle>
            <a:lvl1pPr marL="0" indent="0">
              <a:buNone/>
              <a:defRPr sz="1425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600" y="4215717"/>
            <a:ext cx="6718075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153"/>
              </a:spcBef>
              <a:defRPr sz="75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7624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9" y="248325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1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116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643469"/>
            <a:ext cx="8654595" cy="342786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5"/>
            <a:ext cx="6710396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6" y="1399205"/>
            <a:ext cx="8288337" cy="2639397"/>
          </a:xfrm>
        </p:spPr>
        <p:txBody>
          <a:bodyPr/>
          <a:lstStyle>
            <a:lvl1pPr marL="132160" indent="-132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cap="none"/>
            </a:lvl1pPr>
            <a:lvl2pPr marL="357188" indent="-125016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–"/>
              <a:tabLst/>
              <a:defRPr sz="9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5000"/>
              <a:buFont typeface="Arial" panose="020B0604020202020204" pitchFamily="34" charset="0"/>
              <a:buChar char="•"/>
              <a:defRPr sz="900"/>
            </a:lvl3pPr>
            <a:lvl5pPr marL="726281" indent="-130969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5000"/>
              <a:buFont typeface="Arial" panose="020B0604020202020204" pitchFamily="34" charset="0"/>
              <a:buChar char="-"/>
              <a:defRPr sz="9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6174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8170263" y="3154216"/>
            <a:ext cx="973740" cy="1989284"/>
            <a:chOff x="11870412" y="3781425"/>
            <a:chExt cx="1570949" cy="3781425"/>
          </a:xfrm>
        </p:grpSpPr>
        <p:sp>
          <p:nvSpPr>
            <p:cNvPr id="13" name="Oval 12"/>
            <p:cNvSpPr>
              <a:spLocks/>
            </p:cNvSpPr>
            <p:nvPr/>
          </p:nvSpPr>
          <p:spPr bwMode="auto">
            <a:xfrm rot="3900000" flipH="1">
              <a:off x="12506686" y="4873163"/>
              <a:ext cx="698400" cy="7898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2353809" y="4356054"/>
              <a:ext cx="464635" cy="4112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2330947" y="4060981"/>
              <a:ext cx="197470" cy="17283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6" name="Right Triangle 15"/>
            <p:cNvSpPr/>
            <p:nvPr/>
          </p:nvSpPr>
          <p:spPr>
            <a:xfrm flipH="1">
              <a:off x="11870412" y="3781425"/>
              <a:ext cx="1570949" cy="3781425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rot="21075523">
              <a:off x="12263453" y="5283312"/>
              <a:ext cx="957422" cy="1142838"/>
            </a:xfrm>
            <a:custGeom>
              <a:avLst/>
              <a:gdLst>
                <a:gd name="T0" fmla="*/ 397 w 568"/>
                <a:gd name="T1" fmla="*/ 0 h 678"/>
                <a:gd name="T2" fmla="*/ 397 w 568"/>
                <a:gd name="T3" fmla="*/ 0 h 678"/>
                <a:gd name="T4" fmla="*/ 428 w 568"/>
                <a:gd name="T5" fmla="*/ 22 h 678"/>
                <a:gd name="T6" fmla="*/ 457 w 568"/>
                <a:gd name="T7" fmla="*/ 46 h 678"/>
                <a:gd name="T8" fmla="*/ 481 w 568"/>
                <a:gd name="T9" fmla="*/ 71 h 678"/>
                <a:gd name="T10" fmla="*/ 503 w 568"/>
                <a:gd name="T11" fmla="*/ 100 h 678"/>
                <a:gd name="T12" fmla="*/ 522 w 568"/>
                <a:gd name="T13" fmla="*/ 131 h 678"/>
                <a:gd name="T14" fmla="*/ 539 w 568"/>
                <a:gd name="T15" fmla="*/ 163 h 678"/>
                <a:gd name="T16" fmla="*/ 551 w 568"/>
                <a:gd name="T17" fmla="*/ 196 h 678"/>
                <a:gd name="T18" fmla="*/ 559 w 568"/>
                <a:gd name="T19" fmla="*/ 230 h 678"/>
                <a:gd name="T20" fmla="*/ 566 w 568"/>
                <a:gd name="T21" fmla="*/ 266 h 678"/>
                <a:gd name="T22" fmla="*/ 568 w 568"/>
                <a:gd name="T23" fmla="*/ 300 h 678"/>
                <a:gd name="T24" fmla="*/ 568 w 568"/>
                <a:gd name="T25" fmla="*/ 335 h 678"/>
                <a:gd name="T26" fmla="*/ 564 w 568"/>
                <a:gd name="T27" fmla="*/ 371 h 678"/>
                <a:gd name="T28" fmla="*/ 556 w 568"/>
                <a:gd name="T29" fmla="*/ 407 h 678"/>
                <a:gd name="T30" fmla="*/ 544 w 568"/>
                <a:gd name="T31" fmla="*/ 441 h 678"/>
                <a:gd name="T32" fmla="*/ 530 w 568"/>
                <a:gd name="T33" fmla="*/ 475 h 678"/>
                <a:gd name="T34" fmla="*/ 511 w 568"/>
                <a:gd name="T35" fmla="*/ 507 h 678"/>
                <a:gd name="T36" fmla="*/ 511 w 568"/>
                <a:gd name="T37" fmla="*/ 507 h 678"/>
                <a:gd name="T38" fmla="*/ 489 w 568"/>
                <a:gd name="T39" fmla="*/ 538 h 678"/>
                <a:gd name="T40" fmla="*/ 466 w 568"/>
                <a:gd name="T41" fmla="*/ 567 h 678"/>
                <a:gd name="T42" fmla="*/ 438 w 568"/>
                <a:gd name="T43" fmla="*/ 591 h 678"/>
                <a:gd name="T44" fmla="*/ 409 w 568"/>
                <a:gd name="T45" fmla="*/ 613 h 678"/>
                <a:gd name="T46" fmla="*/ 380 w 568"/>
                <a:gd name="T47" fmla="*/ 632 h 678"/>
                <a:gd name="T48" fmla="*/ 348 w 568"/>
                <a:gd name="T49" fmla="*/ 647 h 678"/>
                <a:gd name="T50" fmla="*/ 314 w 568"/>
                <a:gd name="T51" fmla="*/ 661 h 678"/>
                <a:gd name="T52" fmla="*/ 280 w 568"/>
                <a:gd name="T53" fmla="*/ 669 h 678"/>
                <a:gd name="T54" fmla="*/ 246 w 568"/>
                <a:gd name="T55" fmla="*/ 676 h 678"/>
                <a:gd name="T56" fmla="*/ 210 w 568"/>
                <a:gd name="T57" fmla="*/ 678 h 678"/>
                <a:gd name="T58" fmla="*/ 174 w 568"/>
                <a:gd name="T59" fmla="*/ 678 h 678"/>
                <a:gd name="T60" fmla="*/ 140 w 568"/>
                <a:gd name="T61" fmla="*/ 673 h 678"/>
                <a:gd name="T62" fmla="*/ 104 w 568"/>
                <a:gd name="T63" fmla="*/ 666 h 678"/>
                <a:gd name="T64" fmla="*/ 70 w 568"/>
                <a:gd name="T65" fmla="*/ 654 h 678"/>
                <a:gd name="T66" fmla="*/ 36 w 568"/>
                <a:gd name="T67" fmla="*/ 640 h 678"/>
                <a:gd name="T68" fmla="*/ 2 w 568"/>
                <a:gd name="T69" fmla="*/ 622 h 678"/>
                <a:gd name="T70" fmla="*/ 2 w 568"/>
                <a:gd name="T71" fmla="*/ 622 h 678"/>
                <a:gd name="T72" fmla="*/ 0 w 568"/>
                <a:gd name="T73" fmla="*/ 620 h 678"/>
                <a:gd name="T74" fmla="*/ 397 w 568"/>
                <a:gd name="T75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8" h="678">
                  <a:moveTo>
                    <a:pt x="397" y="0"/>
                  </a:moveTo>
                  <a:lnTo>
                    <a:pt x="397" y="0"/>
                  </a:lnTo>
                  <a:lnTo>
                    <a:pt x="428" y="22"/>
                  </a:lnTo>
                  <a:lnTo>
                    <a:pt x="457" y="46"/>
                  </a:lnTo>
                  <a:lnTo>
                    <a:pt x="481" y="71"/>
                  </a:lnTo>
                  <a:lnTo>
                    <a:pt x="503" y="100"/>
                  </a:lnTo>
                  <a:lnTo>
                    <a:pt x="522" y="131"/>
                  </a:lnTo>
                  <a:lnTo>
                    <a:pt x="539" y="163"/>
                  </a:lnTo>
                  <a:lnTo>
                    <a:pt x="551" y="196"/>
                  </a:lnTo>
                  <a:lnTo>
                    <a:pt x="559" y="230"/>
                  </a:lnTo>
                  <a:lnTo>
                    <a:pt x="566" y="266"/>
                  </a:lnTo>
                  <a:lnTo>
                    <a:pt x="568" y="300"/>
                  </a:lnTo>
                  <a:lnTo>
                    <a:pt x="568" y="335"/>
                  </a:lnTo>
                  <a:lnTo>
                    <a:pt x="564" y="371"/>
                  </a:lnTo>
                  <a:lnTo>
                    <a:pt x="556" y="407"/>
                  </a:lnTo>
                  <a:lnTo>
                    <a:pt x="544" y="441"/>
                  </a:lnTo>
                  <a:lnTo>
                    <a:pt x="530" y="475"/>
                  </a:lnTo>
                  <a:lnTo>
                    <a:pt x="511" y="507"/>
                  </a:lnTo>
                  <a:lnTo>
                    <a:pt x="511" y="507"/>
                  </a:lnTo>
                  <a:lnTo>
                    <a:pt x="489" y="538"/>
                  </a:lnTo>
                  <a:lnTo>
                    <a:pt x="466" y="567"/>
                  </a:lnTo>
                  <a:lnTo>
                    <a:pt x="438" y="591"/>
                  </a:lnTo>
                  <a:lnTo>
                    <a:pt x="409" y="613"/>
                  </a:lnTo>
                  <a:lnTo>
                    <a:pt x="380" y="632"/>
                  </a:lnTo>
                  <a:lnTo>
                    <a:pt x="348" y="647"/>
                  </a:lnTo>
                  <a:lnTo>
                    <a:pt x="314" y="661"/>
                  </a:lnTo>
                  <a:lnTo>
                    <a:pt x="280" y="669"/>
                  </a:lnTo>
                  <a:lnTo>
                    <a:pt x="246" y="676"/>
                  </a:lnTo>
                  <a:lnTo>
                    <a:pt x="210" y="678"/>
                  </a:lnTo>
                  <a:lnTo>
                    <a:pt x="174" y="678"/>
                  </a:lnTo>
                  <a:lnTo>
                    <a:pt x="140" y="673"/>
                  </a:lnTo>
                  <a:lnTo>
                    <a:pt x="104" y="666"/>
                  </a:lnTo>
                  <a:lnTo>
                    <a:pt x="70" y="654"/>
                  </a:lnTo>
                  <a:lnTo>
                    <a:pt x="36" y="640"/>
                  </a:lnTo>
                  <a:lnTo>
                    <a:pt x="2" y="622"/>
                  </a:lnTo>
                  <a:lnTo>
                    <a:pt x="2" y="622"/>
                  </a:lnTo>
                  <a:lnTo>
                    <a:pt x="0" y="620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643469"/>
            <a:ext cx="8654595" cy="342786"/>
          </a:xfrm>
        </p:spPr>
        <p:txBody>
          <a:bodyPr/>
          <a:lstStyle/>
          <a:p>
            <a:r>
              <a:rPr lang="en-US" dirty="0"/>
              <a:t>Click to add emphasis part of title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5"/>
            <a:ext cx="7887670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pic>
        <p:nvPicPr>
          <p:cNvPr id="19" name="Picture 18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54" y="4674736"/>
            <a:ext cx="377327" cy="2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82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9" y="248325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1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170263" y="3154216"/>
            <a:ext cx="973740" cy="1989284"/>
            <a:chOff x="11870412" y="3781425"/>
            <a:chExt cx="1570949" cy="3781425"/>
          </a:xfrm>
        </p:grpSpPr>
        <p:sp>
          <p:nvSpPr>
            <p:cNvPr id="13" name="Oval 12"/>
            <p:cNvSpPr>
              <a:spLocks/>
            </p:cNvSpPr>
            <p:nvPr/>
          </p:nvSpPr>
          <p:spPr bwMode="auto">
            <a:xfrm rot="3900000" flipH="1">
              <a:off x="12506686" y="4873163"/>
              <a:ext cx="698400" cy="7898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2353809" y="4356054"/>
              <a:ext cx="464635" cy="4112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2330947" y="4060981"/>
              <a:ext cx="197470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6" name="Right Triangle 15"/>
            <p:cNvSpPr/>
            <p:nvPr/>
          </p:nvSpPr>
          <p:spPr>
            <a:xfrm flipH="1">
              <a:off x="11870412" y="3781425"/>
              <a:ext cx="1570949" cy="3781425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rot="21075523">
              <a:off x="12263453" y="5283312"/>
              <a:ext cx="957422" cy="1142838"/>
            </a:xfrm>
            <a:custGeom>
              <a:avLst/>
              <a:gdLst>
                <a:gd name="T0" fmla="*/ 397 w 568"/>
                <a:gd name="T1" fmla="*/ 0 h 678"/>
                <a:gd name="T2" fmla="*/ 397 w 568"/>
                <a:gd name="T3" fmla="*/ 0 h 678"/>
                <a:gd name="T4" fmla="*/ 428 w 568"/>
                <a:gd name="T5" fmla="*/ 22 h 678"/>
                <a:gd name="T6" fmla="*/ 457 w 568"/>
                <a:gd name="T7" fmla="*/ 46 h 678"/>
                <a:gd name="T8" fmla="*/ 481 w 568"/>
                <a:gd name="T9" fmla="*/ 71 h 678"/>
                <a:gd name="T10" fmla="*/ 503 w 568"/>
                <a:gd name="T11" fmla="*/ 100 h 678"/>
                <a:gd name="T12" fmla="*/ 522 w 568"/>
                <a:gd name="T13" fmla="*/ 131 h 678"/>
                <a:gd name="T14" fmla="*/ 539 w 568"/>
                <a:gd name="T15" fmla="*/ 163 h 678"/>
                <a:gd name="T16" fmla="*/ 551 w 568"/>
                <a:gd name="T17" fmla="*/ 196 h 678"/>
                <a:gd name="T18" fmla="*/ 559 w 568"/>
                <a:gd name="T19" fmla="*/ 230 h 678"/>
                <a:gd name="T20" fmla="*/ 566 w 568"/>
                <a:gd name="T21" fmla="*/ 266 h 678"/>
                <a:gd name="T22" fmla="*/ 568 w 568"/>
                <a:gd name="T23" fmla="*/ 300 h 678"/>
                <a:gd name="T24" fmla="*/ 568 w 568"/>
                <a:gd name="T25" fmla="*/ 335 h 678"/>
                <a:gd name="T26" fmla="*/ 564 w 568"/>
                <a:gd name="T27" fmla="*/ 371 h 678"/>
                <a:gd name="T28" fmla="*/ 556 w 568"/>
                <a:gd name="T29" fmla="*/ 407 h 678"/>
                <a:gd name="T30" fmla="*/ 544 w 568"/>
                <a:gd name="T31" fmla="*/ 441 h 678"/>
                <a:gd name="T32" fmla="*/ 530 w 568"/>
                <a:gd name="T33" fmla="*/ 475 h 678"/>
                <a:gd name="T34" fmla="*/ 511 w 568"/>
                <a:gd name="T35" fmla="*/ 507 h 678"/>
                <a:gd name="T36" fmla="*/ 511 w 568"/>
                <a:gd name="T37" fmla="*/ 507 h 678"/>
                <a:gd name="T38" fmla="*/ 489 w 568"/>
                <a:gd name="T39" fmla="*/ 538 h 678"/>
                <a:gd name="T40" fmla="*/ 466 w 568"/>
                <a:gd name="T41" fmla="*/ 567 h 678"/>
                <a:gd name="T42" fmla="*/ 438 w 568"/>
                <a:gd name="T43" fmla="*/ 591 h 678"/>
                <a:gd name="T44" fmla="*/ 409 w 568"/>
                <a:gd name="T45" fmla="*/ 613 h 678"/>
                <a:gd name="T46" fmla="*/ 380 w 568"/>
                <a:gd name="T47" fmla="*/ 632 h 678"/>
                <a:gd name="T48" fmla="*/ 348 w 568"/>
                <a:gd name="T49" fmla="*/ 647 h 678"/>
                <a:gd name="T50" fmla="*/ 314 w 568"/>
                <a:gd name="T51" fmla="*/ 661 h 678"/>
                <a:gd name="T52" fmla="*/ 280 w 568"/>
                <a:gd name="T53" fmla="*/ 669 h 678"/>
                <a:gd name="T54" fmla="*/ 246 w 568"/>
                <a:gd name="T55" fmla="*/ 676 h 678"/>
                <a:gd name="T56" fmla="*/ 210 w 568"/>
                <a:gd name="T57" fmla="*/ 678 h 678"/>
                <a:gd name="T58" fmla="*/ 174 w 568"/>
                <a:gd name="T59" fmla="*/ 678 h 678"/>
                <a:gd name="T60" fmla="*/ 140 w 568"/>
                <a:gd name="T61" fmla="*/ 673 h 678"/>
                <a:gd name="T62" fmla="*/ 104 w 568"/>
                <a:gd name="T63" fmla="*/ 666 h 678"/>
                <a:gd name="T64" fmla="*/ 70 w 568"/>
                <a:gd name="T65" fmla="*/ 654 h 678"/>
                <a:gd name="T66" fmla="*/ 36 w 568"/>
                <a:gd name="T67" fmla="*/ 640 h 678"/>
                <a:gd name="T68" fmla="*/ 2 w 568"/>
                <a:gd name="T69" fmla="*/ 622 h 678"/>
                <a:gd name="T70" fmla="*/ 2 w 568"/>
                <a:gd name="T71" fmla="*/ 622 h 678"/>
                <a:gd name="T72" fmla="*/ 0 w 568"/>
                <a:gd name="T73" fmla="*/ 620 h 678"/>
                <a:gd name="T74" fmla="*/ 397 w 568"/>
                <a:gd name="T75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8" h="678">
                  <a:moveTo>
                    <a:pt x="397" y="0"/>
                  </a:moveTo>
                  <a:lnTo>
                    <a:pt x="397" y="0"/>
                  </a:lnTo>
                  <a:lnTo>
                    <a:pt x="428" y="22"/>
                  </a:lnTo>
                  <a:lnTo>
                    <a:pt x="457" y="46"/>
                  </a:lnTo>
                  <a:lnTo>
                    <a:pt x="481" y="71"/>
                  </a:lnTo>
                  <a:lnTo>
                    <a:pt x="503" y="100"/>
                  </a:lnTo>
                  <a:lnTo>
                    <a:pt x="522" y="131"/>
                  </a:lnTo>
                  <a:lnTo>
                    <a:pt x="539" y="163"/>
                  </a:lnTo>
                  <a:lnTo>
                    <a:pt x="551" y="196"/>
                  </a:lnTo>
                  <a:lnTo>
                    <a:pt x="559" y="230"/>
                  </a:lnTo>
                  <a:lnTo>
                    <a:pt x="566" y="266"/>
                  </a:lnTo>
                  <a:lnTo>
                    <a:pt x="568" y="300"/>
                  </a:lnTo>
                  <a:lnTo>
                    <a:pt x="568" y="335"/>
                  </a:lnTo>
                  <a:lnTo>
                    <a:pt x="564" y="371"/>
                  </a:lnTo>
                  <a:lnTo>
                    <a:pt x="556" y="407"/>
                  </a:lnTo>
                  <a:lnTo>
                    <a:pt x="544" y="441"/>
                  </a:lnTo>
                  <a:lnTo>
                    <a:pt x="530" y="475"/>
                  </a:lnTo>
                  <a:lnTo>
                    <a:pt x="511" y="507"/>
                  </a:lnTo>
                  <a:lnTo>
                    <a:pt x="511" y="507"/>
                  </a:lnTo>
                  <a:lnTo>
                    <a:pt x="489" y="538"/>
                  </a:lnTo>
                  <a:lnTo>
                    <a:pt x="466" y="567"/>
                  </a:lnTo>
                  <a:lnTo>
                    <a:pt x="438" y="591"/>
                  </a:lnTo>
                  <a:lnTo>
                    <a:pt x="409" y="613"/>
                  </a:lnTo>
                  <a:lnTo>
                    <a:pt x="380" y="632"/>
                  </a:lnTo>
                  <a:lnTo>
                    <a:pt x="348" y="647"/>
                  </a:lnTo>
                  <a:lnTo>
                    <a:pt x="314" y="661"/>
                  </a:lnTo>
                  <a:lnTo>
                    <a:pt x="280" y="669"/>
                  </a:lnTo>
                  <a:lnTo>
                    <a:pt x="246" y="676"/>
                  </a:lnTo>
                  <a:lnTo>
                    <a:pt x="210" y="678"/>
                  </a:lnTo>
                  <a:lnTo>
                    <a:pt x="174" y="678"/>
                  </a:lnTo>
                  <a:lnTo>
                    <a:pt x="140" y="673"/>
                  </a:lnTo>
                  <a:lnTo>
                    <a:pt x="104" y="666"/>
                  </a:lnTo>
                  <a:lnTo>
                    <a:pt x="70" y="654"/>
                  </a:lnTo>
                  <a:lnTo>
                    <a:pt x="36" y="640"/>
                  </a:lnTo>
                  <a:lnTo>
                    <a:pt x="2" y="622"/>
                  </a:lnTo>
                  <a:lnTo>
                    <a:pt x="2" y="622"/>
                  </a:lnTo>
                  <a:lnTo>
                    <a:pt x="0" y="620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pic>
        <p:nvPicPr>
          <p:cNvPr id="19" name="Picture 18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54" y="4674736"/>
            <a:ext cx="377327" cy="2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417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1" y="643469"/>
            <a:ext cx="8646971" cy="34278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3075"/>
            <a:ext cx="6718167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7455" y="1239838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  <a:defRPr sz="900" cap="none">
                <a:solidFill>
                  <a:schemeClr val="bg1"/>
                </a:solidFill>
              </a:defRPr>
            </a:lvl1pPr>
            <a:lvl2pPr marL="400050" indent="-214313">
              <a:defRPr>
                <a:solidFill>
                  <a:schemeClr val="bg1"/>
                </a:solidFill>
              </a:defRPr>
            </a:lvl2pPr>
            <a:lvl3pPr marL="673894" indent="-171450">
              <a:defRPr>
                <a:solidFill>
                  <a:schemeClr val="bg1"/>
                </a:solidFill>
              </a:defRPr>
            </a:lvl3pPr>
            <a:lvl4pPr marL="942975" indent="-171450">
              <a:defRPr>
                <a:solidFill>
                  <a:schemeClr val="bg1"/>
                </a:solidFill>
              </a:defRPr>
            </a:lvl4pPr>
            <a:lvl5pPr marL="1209675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929" y="1239838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88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196468" y="1239838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88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147915" y="1239838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88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6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96472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3705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880994" y="1239838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  <a:defRPr sz="900" cap="none">
                <a:solidFill>
                  <a:schemeClr val="bg1"/>
                </a:solidFill>
              </a:defRPr>
            </a:lvl1pPr>
            <a:lvl2pPr marL="400050" indent="-214313">
              <a:defRPr>
                <a:solidFill>
                  <a:schemeClr val="bg1"/>
                </a:solidFill>
              </a:defRPr>
            </a:lvl2pPr>
            <a:lvl3pPr marL="673894" indent="-171450">
              <a:defRPr>
                <a:solidFill>
                  <a:schemeClr val="bg1"/>
                </a:solidFill>
              </a:defRPr>
            </a:lvl3pPr>
            <a:lvl4pPr marL="942975" indent="-171450">
              <a:defRPr>
                <a:solidFill>
                  <a:schemeClr val="bg1"/>
                </a:solidFill>
              </a:defRPr>
            </a:lvl4pPr>
            <a:lvl5pPr marL="1209675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832437" y="1239838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  <a:defRPr sz="900" cap="none">
                <a:solidFill>
                  <a:schemeClr val="bg1"/>
                </a:solidFill>
              </a:defRPr>
            </a:lvl1pPr>
            <a:lvl2pPr marL="400050" indent="-214313">
              <a:defRPr>
                <a:solidFill>
                  <a:schemeClr val="bg1"/>
                </a:solidFill>
              </a:defRPr>
            </a:lvl2pPr>
            <a:lvl3pPr marL="673894" indent="-171450">
              <a:defRPr>
                <a:solidFill>
                  <a:schemeClr val="bg1"/>
                </a:solidFill>
              </a:defRPr>
            </a:lvl3pPr>
            <a:lvl4pPr marL="942975" indent="-171450">
              <a:defRPr>
                <a:solidFill>
                  <a:schemeClr val="bg1"/>
                </a:solidFill>
              </a:defRPr>
            </a:lvl4pPr>
            <a:lvl5pPr marL="1209675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143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00162" cy="5143500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2951" y="2214389"/>
            <a:ext cx="4450225" cy="384336"/>
          </a:xfrm>
        </p:spPr>
        <p:txBody>
          <a:bodyPr anchor="ctr"/>
          <a:lstStyle>
            <a:lvl1pPr>
              <a:defRPr sz="2775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42951" y="2864332"/>
            <a:ext cx="4450225" cy="787538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2430" indent="0" algn="l">
              <a:spcBef>
                <a:spcPts val="0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950" y="4031452"/>
            <a:ext cx="4444025" cy="260192"/>
          </a:xfrm>
          <a:prstGeom prst="rect">
            <a:avLst/>
          </a:prstGeom>
        </p:spPr>
        <p:txBody>
          <a:bodyPr lIns="62195" tIns="31098" rIns="62195" bIns="31098"/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© 2016 Ipsos.  All rights reserved. Contains Ipsos' Confidential and Proprietary information  and may not be disclosed or reproduced without the prior written consent of Ipsos.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442951" y="1059582"/>
            <a:ext cx="4450225" cy="966935"/>
          </a:xfrm>
        </p:spPr>
        <p:txBody>
          <a:bodyPr anchor="b">
            <a:normAutofit/>
          </a:bodyPr>
          <a:lstStyle>
            <a:lvl1pPr>
              <a:defRPr sz="165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745983" y="465516"/>
            <a:ext cx="1147193" cy="378042"/>
          </a:xfrm>
          <a:solidFill>
            <a:schemeClr val="bg1"/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</p:spTree>
    <p:extLst>
      <p:ext uri="{BB962C8B-B14F-4D97-AF65-F5344CB8AC3E}">
        <p14:creationId xmlns:p14="http://schemas.microsoft.com/office/powerpoint/2010/main" val="1870383482"/>
      </p:ext>
    </p:extLst>
  </p:cSld>
  <p:clrMapOvr>
    <a:masterClrMapping/>
  </p:clrMapOvr>
  <p:hf hd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1460" cy="5143500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5" y="1122850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025" b="1" baseline="0">
                <a:solidFill>
                  <a:schemeClr val="tx1"/>
                </a:solidFill>
              </a:defRPr>
            </a:lvl1pPr>
            <a:lvl2pPr marL="2430" indent="0" algn="l">
              <a:spcBef>
                <a:spcPts val="0"/>
              </a:spcBef>
              <a:buNone/>
              <a:tabLst/>
              <a:defRPr sz="1650" baseline="0">
                <a:solidFill>
                  <a:schemeClr val="bg2"/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1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1460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985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4419600" cy="5171514"/>
          </a:xfrm>
          <a:custGeom>
            <a:avLst/>
            <a:gdLst>
              <a:gd name="connsiteX0" fmla="*/ 0 w 4419600"/>
              <a:gd name="connsiteY0" fmla="*/ 0 h 5162550"/>
              <a:gd name="connsiteX1" fmla="*/ 4419600 w 4419600"/>
              <a:gd name="connsiteY1" fmla="*/ 0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0 h 5162550"/>
              <a:gd name="connsiteX1" fmla="*/ 2743200 w 4419600"/>
              <a:gd name="connsiteY1" fmla="*/ 8965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8964 h 5171514"/>
              <a:gd name="connsiteX1" fmla="*/ 2743200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  <a:gd name="connsiteX0" fmla="*/ 0 w 4419600"/>
              <a:gd name="connsiteY0" fmla="*/ 8964 h 5171514"/>
              <a:gd name="connsiteX1" fmla="*/ 2734235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5171514">
                <a:moveTo>
                  <a:pt x="0" y="8964"/>
                </a:moveTo>
                <a:lnTo>
                  <a:pt x="2734235" y="0"/>
                </a:lnTo>
                <a:lnTo>
                  <a:pt x="4419600" y="5171514"/>
                </a:lnTo>
                <a:lnTo>
                  <a:pt x="0" y="517151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5" y="1122850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025" b="1" baseline="0">
                <a:solidFill>
                  <a:schemeClr val="tx1"/>
                </a:solidFill>
              </a:defRPr>
            </a:lvl1pPr>
            <a:lvl2pPr marL="2430" indent="0" algn="l">
              <a:spcBef>
                <a:spcPts val="0"/>
              </a:spcBef>
              <a:buNone/>
              <a:tabLst/>
              <a:defRPr sz="1650" baseline="0">
                <a:solidFill>
                  <a:schemeClr val="bg2"/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969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5" y="1122850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025" b="1" baseline="0">
                <a:solidFill>
                  <a:schemeClr val="tx1"/>
                </a:solidFill>
              </a:defRPr>
            </a:lvl1pPr>
            <a:lvl2pPr marL="2430" indent="0" algn="l">
              <a:spcBef>
                <a:spcPts val="0"/>
              </a:spcBef>
              <a:buNone/>
              <a:tabLst/>
              <a:defRPr sz="1650" baseline="0">
                <a:solidFill>
                  <a:schemeClr val="bg2"/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-8965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4820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38166" cy="5143500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100" y="2229873"/>
            <a:ext cx="2145875" cy="560923"/>
          </a:xfrm>
        </p:spPr>
        <p:txBody>
          <a:bodyPr anchor="ctr"/>
          <a:lstStyle>
            <a:lvl1pPr>
              <a:defRPr sz="2025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Box 20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127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 -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100" y="2229873"/>
            <a:ext cx="2145875" cy="560923"/>
          </a:xfrm>
        </p:spPr>
        <p:txBody>
          <a:bodyPr anchor="ctr"/>
          <a:lstStyle>
            <a:lvl1pPr>
              <a:defRPr sz="2025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Box 20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GB" sz="1350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430">
              <a:spcBef>
                <a:spcPts val="612"/>
              </a:spcBef>
            </a:pPr>
            <a:fld id="{5575D932-8F50-448D-A3FF-976A850649DE}" type="slidenum">
              <a:rPr lang="en-GB" sz="525" smtClean="0">
                <a:solidFill>
                  <a:schemeClr val="bg2"/>
                </a:solidFill>
              </a:rPr>
              <a:pPr marL="2430">
                <a:spcBef>
                  <a:spcPts val="612"/>
                </a:spcBef>
              </a:pPr>
              <a:t>‹#›</a:t>
            </a:fld>
            <a:endParaRPr lang="en-GB" sz="525" dirty="0">
              <a:solidFill>
                <a:schemeClr val="bg2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-7144"/>
            <a:ext cx="5930713" cy="515064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616513"/>
              <a:gd name="connsiteY0" fmla="*/ 0 h 5143500"/>
              <a:gd name="connsiteX1" fmla="*/ 4654924 w 6616513"/>
              <a:gd name="connsiteY1" fmla="*/ 0 h 5143500"/>
              <a:gd name="connsiteX2" fmla="*/ 6616513 w 6616513"/>
              <a:gd name="connsiteY2" fmla="*/ 5143500 h 5143500"/>
              <a:gd name="connsiteX3" fmla="*/ 0 w 6616513"/>
              <a:gd name="connsiteY3" fmla="*/ 5143500 h 5143500"/>
              <a:gd name="connsiteX4" fmla="*/ 0 w 6616513"/>
              <a:gd name="connsiteY4" fmla="*/ 0 h 5143500"/>
              <a:gd name="connsiteX0" fmla="*/ 0 w 6616513"/>
              <a:gd name="connsiteY0" fmla="*/ 7144 h 5150644"/>
              <a:gd name="connsiteX1" fmla="*/ 3578599 w 6616513"/>
              <a:gd name="connsiteY1" fmla="*/ 0 h 5150644"/>
              <a:gd name="connsiteX2" fmla="*/ 6616513 w 6616513"/>
              <a:gd name="connsiteY2" fmla="*/ 5150644 h 5150644"/>
              <a:gd name="connsiteX3" fmla="*/ 0 w 6616513"/>
              <a:gd name="connsiteY3" fmla="*/ 5150644 h 5150644"/>
              <a:gd name="connsiteX4" fmla="*/ 0 w 6616513"/>
              <a:gd name="connsiteY4" fmla="*/ 7144 h 5150644"/>
              <a:gd name="connsiteX0" fmla="*/ 0 w 5930713"/>
              <a:gd name="connsiteY0" fmla="*/ 7144 h 5150644"/>
              <a:gd name="connsiteX1" fmla="*/ 3578599 w 5930713"/>
              <a:gd name="connsiteY1" fmla="*/ 0 h 5150644"/>
              <a:gd name="connsiteX2" fmla="*/ 5930713 w 5930713"/>
              <a:gd name="connsiteY2" fmla="*/ 5150644 h 5150644"/>
              <a:gd name="connsiteX3" fmla="*/ 0 w 5930713"/>
              <a:gd name="connsiteY3" fmla="*/ 5150644 h 5150644"/>
              <a:gd name="connsiteX4" fmla="*/ 0 w 5930713"/>
              <a:gd name="connsiteY4" fmla="*/ 7144 h 515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713" h="5150644">
                <a:moveTo>
                  <a:pt x="0" y="7144"/>
                </a:moveTo>
                <a:lnTo>
                  <a:pt x="3578599" y="0"/>
                </a:lnTo>
                <a:lnTo>
                  <a:pt x="5930713" y="5150644"/>
                </a:lnTo>
                <a:lnTo>
                  <a:pt x="0" y="5150644"/>
                </a:lnTo>
                <a:lnTo>
                  <a:pt x="0" y="7144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3807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001" y="1659587"/>
            <a:ext cx="3569511" cy="768672"/>
          </a:xfrm>
        </p:spPr>
        <p:txBody>
          <a:bodyPr anchor="ctr"/>
          <a:lstStyle>
            <a:lvl1pPr>
              <a:defRPr sz="2775" baseline="0"/>
            </a:lvl1pPr>
          </a:lstStyle>
          <a:p>
            <a:r>
              <a:rPr lang="en-US" dirty="0"/>
              <a:t>Subject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001" y="2724524"/>
            <a:ext cx="3569511" cy="181652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2430" indent="0" algn="l">
              <a:spcBef>
                <a:spcPts val="612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MORE COMPLETE TITLE</a:t>
            </a:r>
          </a:p>
          <a:p>
            <a:pPr lvl="1"/>
            <a:r>
              <a:rPr lang="en-US" dirty="0"/>
              <a:t>Body text: Lorem ipsum dolor sit amet, consectetuer adipiscing elit. Maecenas porttitor congue massa.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Pellentesque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4"/>
            <a:ext cx="3569510" cy="1172925"/>
          </a:xfrm>
        </p:spPr>
        <p:txBody>
          <a:bodyPr anchor="b">
            <a:normAutofit/>
          </a:bodyPr>
          <a:lstStyle>
            <a:lvl1pPr>
              <a:defRPr sz="165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Related phrase</a:t>
            </a:r>
            <a:endParaRPr lang="en-GB" dirty="0"/>
          </a:p>
        </p:txBody>
      </p:sp>
      <p:sp>
        <p:nvSpPr>
          <p:cNvPr id="10" name="Oval 9"/>
          <p:cNvSpPr/>
          <p:nvPr userDrawn="1"/>
        </p:nvSpPr>
        <p:spPr>
          <a:xfrm>
            <a:off x="7166090" y="1388884"/>
            <a:ext cx="1081211" cy="8106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ZA" sz="1350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385163" y="2937472"/>
            <a:ext cx="1384960" cy="10384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ZA" sz="1350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246169" y="3020605"/>
            <a:ext cx="381308" cy="28590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ZA" sz="135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8163710" y="1326210"/>
            <a:ext cx="167181" cy="12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6" tIns="23324" rIns="46646" bIns="23324" rtlCol="0" anchor="ctr"/>
          <a:lstStyle/>
          <a:p>
            <a:pPr algn="ctr"/>
            <a:endParaRPr lang="en-ZA" sz="1350" dirty="0">
              <a:solidFill>
                <a:srgbClr val="FFFFFF"/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2217" y="1304286"/>
            <a:ext cx="2979602" cy="2234086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17814"/>
      </p:ext>
    </p:extLst>
  </p:cSld>
  <p:clrMapOvr>
    <a:masterClrMapping/>
  </p:clrMapOvr>
  <p:hf hd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9" y="248325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2688" y="3486272"/>
            <a:ext cx="3843754" cy="657105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3071" y="3486272"/>
            <a:ext cx="3843754" cy="657105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2688" y="1831104"/>
            <a:ext cx="3843754" cy="1550392"/>
          </a:xfrm>
        </p:spPr>
        <p:txBody>
          <a:bodyPr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43071" y="1831104"/>
            <a:ext cx="3843754" cy="1550392"/>
          </a:xfrm>
        </p:spPr>
        <p:txBody>
          <a:bodyPr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5"/>
            <a:ext cx="384375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43071" y="1388445"/>
            <a:ext cx="384375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769409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643469"/>
            <a:ext cx="8654595" cy="342786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5"/>
            <a:ext cx="6695158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4533" y="3481305"/>
            <a:ext cx="2561614" cy="785512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00205" y="3481305"/>
            <a:ext cx="2561614" cy="785512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3" y="1831104"/>
            <a:ext cx="2561614" cy="1550392"/>
          </a:xfrm>
        </p:spPr>
        <p:txBody>
          <a:bodyPr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00205" y="1831104"/>
            <a:ext cx="2561614" cy="1550392"/>
          </a:xfrm>
        </p:spPr>
        <p:txBody>
          <a:bodyPr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4533" y="1388445"/>
            <a:ext cx="256161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0205" y="1388445"/>
            <a:ext cx="256161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1029" y="3481305"/>
            <a:ext cx="2561614" cy="785512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01029" y="1831104"/>
            <a:ext cx="2561614" cy="1550392"/>
          </a:xfrm>
        </p:spPr>
        <p:txBody>
          <a:bodyPr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01029" y="1388445"/>
            <a:ext cx="2561614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328977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9"/>
            <a:ext cx="6723160" cy="342786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8325"/>
            <a:ext cx="6615283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5007" y="3273828"/>
            <a:ext cx="1948830" cy="840694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69336" y="3273828"/>
            <a:ext cx="1948830" cy="840694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5007" y="1831105"/>
            <a:ext cx="1948830" cy="1388718"/>
          </a:xfrm>
        </p:spPr>
        <p:txBody>
          <a:bodyPr lIns="72000" tIns="72000" rIns="72000" bIns="72000"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35007" y="1388443"/>
            <a:ext cx="1948830" cy="442660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69336" y="1388443"/>
            <a:ext cx="1948830" cy="442660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69336" y="1831105"/>
            <a:ext cx="1948830" cy="1388718"/>
          </a:xfrm>
        </p:spPr>
        <p:txBody>
          <a:bodyPr lIns="72000" tIns="72000" rIns="72000" bIns="72000"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703665" y="3273828"/>
            <a:ext cx="1948830" cy="840694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03665" y="1388443"/>
            <a:ext cx="1948830" cy="442660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03665" y="1831105"/>
            <a:ext cx="1948830" cy="1388718"/>
          </a:xfrm>
        </p:spPr>
        <p:txBody>
          <a:bodyPr lIns="72000" tIns="72000" rIns="72000" bIns="72000"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37995" y="3273828"/>
            <a:ext cx="1948830" cy="840694"/>
          </a:xfrm>
        </p:spPr>
        <p:txBody>
          <a:bodyPr/>
          <a:lstStyle>
            <a:lvl1pPr>
              <a:defRPr lang="en-US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37995" y="1388443"/>
            <a:ext cx="1948830" cy="442660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37995" y="1831105"/>
            <a:ext cx="1948830" cy="1388718"/>
          </a:xfrm>
        </p:spPr>
        <p:txBody>
          <a:bodyPr lIns="72000" tIns="72000" rIns="72000" bIns="72000">
            <a:normAutofit/>
          </a:bodyPr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9155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643469"/>
            <a:ext cx="8654595" cy="342786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8325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5"/>
            <a:ext cx="3864347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2927" y="1388445"/>
            <a:ext cx="3873898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688" y="2001692"/>
            <a:ext cx="3864347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2927" y="2001692"/>
            <a:ext cx="3873898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9" y="4215717"/>
            <a:ext cx="6725791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153"/>
              </a:spcBef>
              <a:defRPr sz="75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1991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643469"/>
            <a:ext cx="8654595" cy="342786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8325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6"/>
            <a:ext cx="2654085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5267" y="1388445"/>
            <a:ext cx="2654085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32737" y="1388446"/>
            <a:ext cx="2654085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0368" y="2001692"/>
            <a:ext cx="2654086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55266" y="2001692"/>
            <a:ext cx="2654086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232739" y="2001692"/>
            <a:ext cx="2654086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7" y="4215717"/>
            <a:ext cx="7880266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153"/>
              </a:spcBef>
              <a:defRPr sz="75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3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38166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6" y="2136385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720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1" y="643469"/>
            <a:ext cx="7870391" cy="342786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8325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0528" y="1388445"/>
            <a:ext cx="1912119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77196" y="1388445"/>
            <a:ext cx="1912119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13861" y="1388445"/>
            <a:ext cx="1912119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50527" y="1388445"/>
            <a:ext cx="1912119" cy="442661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612"/>
              </a:spcBef>
              <a:defRPr lang="en-US" sz="12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8199" indent="-10284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528" y="2001692"/>
            <a:ext cx="1912119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77196" y="2001692"/>
            <a:ext cx="1912119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713861" y="2001692"/>
            <a:ext cx="1912119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950527" y="2001692"/>
            <a:ext cx="1912119" cy="2029761"/>
          </a:xfrm>
        </p:spPr>
        <p:txBody>
          <a:bodyPr lIns="73459" rIns="24486"/>
          <a:lstStyle>
            <a:lvl1pPr>
              <a:defRPr sz="1125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0528" y="4215717"/>
            <a:ext cx="6717639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153"/>
              </a:spcBef>
              <a:defRPr sz="75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0304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9" y="248325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509782" y="1619810"/>
            <a:ext cx="1515340" cy="2087728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6172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0"/>
            <a:ext cx="9143999" cy="5143500"/>
          </a:xfrm>
          <a:effectLst/>
        </p:spPr>
        <p:txBody>
          <a:bodyPr/>
          <a:lstStyle>
            <a:lvl1pPr>
              <a:defRPr baseline="0"/>
            </a:lvl1pPr>
          </a:lstStyle>
          <a:p>
            <a:br>
              <a:rPr lang="en-GB" dirty="0"/>
            </a:br>
            <a:r>
              <a:rPr lang="en-GB" dirty="0"/>
              <a:t>     Copy Desired Image, Select this placeholder, Paste &amp; Then “Send to back”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094" y="2479438"/>
            <a:ext cx="7093160" cy="720197"/>
          </a:xfr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612"/>
              </a:spcBef>
              <a:defRPr sz="585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273" y="1857553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918"/>
              </a:spcBef>
              <a:defRPr sz="2025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614375" y="4650457"/>
            <a:ext cx="4951963" cy="2601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60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85000"/>
              </a:lnSpc>
              <a:spcBef>
                <a:spcPts val="153"/>
              </a:spcBef>
            </a:pPr>
            <a:r>
              <a:rPr lang="nb-NO" dirty="0"/>
              <a:t>© 2015 Ipsos.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247315" y="4650457"/>
            <a:ext cx="382425" cy="2601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US" sz="60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85000"/>
              </a:lnSpc>
              <a:spcBef>
                <a:spcPts val="153"/>
              </a:spcBef>
            </a:pPr>
            <a:fld id="{7F034911-0302-4AAB-AEF0-815419E29289}" type="slidenum">
              <a:rPr lang="en-GB" smtClean="0"/>
              <a:pPr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1021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9" y="248325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468331" y="1707294"/>
            <a:ext cx="1841804" cy="2420380"/>
          </a:xfr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1889" y="4219808"/>
            <a:ext cx="6326278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153"/>
              </a:spcBef>
              <a:defRPr sz="75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1815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8389" y="-14288"/>
            <a:ext cx="4879268" cy="5164080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879268"/>
              <a:gd name="connsiteY0" fmla="*/ 8965 h 5158757"/>
              <a:gd name="connsiteX1" fmla="*/ 2716306 w 4879268"/>
              <a:gd name="connsiteY1" fmla="*/ 0 h 5158757"/>
              <a:gd name="connsiteX2" fmla="*/ 4879268 w 4879268"/>
              <a:gd name="connsiteY2" fmla="*/ 5158757 h 5158757"/>
              <a:gd name="connsiteX3" fmla="*/ 0 w 4879268"/>
              <a:gd name="connsiteY3" fmla="*/ 5152465 h 5158757"/>
              <a:gd name="connsiteX4" fmla="*/ 0 w 4879268"/>
              <a:gd name="connsiteY4" fmla="*/ 8965 h 5158757"/>
              <a:gd name="connsiteX0" fmla="*/ 0 w 4879268"/>
              <a:gd name="connsiteY0" fmla="*/ 2673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2673 h 5152465"/>
              <a:gd name="connsiteX0" fmla="*/ 0 w 4879268"/>
              <a:gd name="connsiteY0" fmla="*/ 8965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8965 h 5152465"/>
              <a:gd name="connsiteX0" fmla="*/ 0 w 4879268"/>
              <a:gd name="connsiteY0" fmla="*/ 15257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15257 h 5152465"/>
              <a:gd name="connsiteX0" fmla="*/ 0 w 4879268"/>
              <a:gd name="connsiteY0" fmla="*/ 15257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15257 h 5152465"/>
              <a:gd name="connsiteX0" fmla="*/ 8389 w 4879268"/>
              <a:gd name="connsiteY0" fmla="*/ 8966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8389 w 4879268"/>
              <a:gd name="connsiteY4" fmla="*/ 8966 h 5152465"/>
              <a:gd name="connsiteX0" fmla="*/ 8389 w 4879268"/>
              <a:gd name="connsiteY0" fmla="*/ 0 h 5152725"/>
              <a:gd name="connsiteX1" fmla="*/ 2716306 w 4879268"/>
              <a:gd name="connsiteY1" fmla="*/ 260 h 5152725"/>
              <a:gd name="connsiteX2" fmla="*/ 4879268 w 4879268"/>
              <a:gd name="connsiteY2" fmla="*/ 5152725 h 5152725"/>
              <a:gd name="connsiteX3" fmla="*/ 0 w 4879268"/>
              <a:gd name="connsiteY3" fmla="*/ 5146433 h 5152725"/>
              <a:gd name="connsiteX4" fmla="*/ 8389 w 4879268"/>
              <a:gd name="connsiteY4" fmla="*/ 0 h 51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9268" h="5152725">
                <a:moveTo>
                  <a:pt x="8389" y="0"/>
                </a:moveTo>
                <a:lnTo>
                  <a:pt x="2716306" y="260"/>
                </a:lnTo>
                <a:lnTo>
                  <a:pt x="4879268" y="5152725"/>
                </a:lnTo>
                <a:lnTo>
                  <a:pt x="0" y="5146433"/>
                </a:lnTo>
                <a:cubicBezTo>
                  <a:pt x="2796" y="3434031"/>
                  <a:pt x="5593" y="1712402"/>
                  <a:pt x="838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770" y="1388446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025" baseline="0">
                <a:solidFill>
                  <a:schemeClr val="bg1"/>
                </a:solidFill>
              </a:defRPr>
            </a:lvl1pPr>
            <a:lvl2pPr marL="2430" indent="0" algn="l">
              <a:lnSpc>
                <a:spcPct val="90000"/>
              </a:lnSpc>
              <a:spcBef>
                <a:spcPts val="306"/>
              </a:spcBef>
              <a:buNone/>
              <a:tabLst/>
              <a:defRPr sz="1650" baseline="0">
                <a:solidFill>
                  <a:schemeClr val="bg1">
                    <a:alpha val="70000"/>
                  </a:schemeClr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r>
              <a:rPr lang="nb-NO" dirty="0"/>
              <a:t>© 2018 Ipsos. 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5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153"/>
                </a:spcBef>
              </a:pPr>
              <a:t>‹#›</a:t>
            </a:fld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24" name="Picture 23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5" name="Picture 24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3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7990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-7144"/>
            <a:ext cx="5930713" cy="515064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616513"/>
              <a:gd name="connsiteY0" fmla="*/ 0 h 5143500"/>
              <a:gd name="connsiteX1" fmla="*/ 4654924 w 6616513"/>
              <a:gd name="connsiteY1" fmla="*/ 0 h 5143500"/>
              <a:gd name="connsiteX2" fmla="*/ 6616513 w 6616513"/>
              <a:gd name="connsiteY2" fmla="*/ 5143500 h 5143500"/>
              <a:gd name="connsiteX3" fmla="*/ 0 w 6616513"/>
              <a:gd name="connsiteY3" fmla="*/ 5143500 h 5143500"/>
              <a:gd name="connsiteX4" fmla="*/ 0 w 6616513"/>
              <a:gd name="connsiteY4" fmla="*/ 0 h 5143500"/>
              <a:gd name="connsiteX0" fmla="*/ 0 w 6616513"/>
              <a:gd name="connsiteY0" fmla="*/ 7144 h 5150644"/>
              <a:gd name="connsiteX1" fmla="*/ 3578599 w 6616513"/>
              <a:gd name="connsiteY1" fmla="*/ 0 h 5150644"/>
              <a:gd name="connsiteX2" fmla="*/ 6616513 w 6616513"/>
              <a:gd name="connsiteY2" fmla="*/ 5150644 h 5150644"/>
              <a:gd name="connsiteX3" fmla="*/ 0 w 6616513"/>
              <a:gd name="connsiteY3" fmla="*/ 5150644 h 5150644"/>
              <a:gd name="connsiteX4" fmla="*/ 0 w 6616513"/>
              <a:gd name="connsiteY4" fmla="*/ 7144 h 5150644"/>
              <a:gd name="connsiteX0" fmla="*/ 0 w 5930713"/>
              <a:gd name="connsiteY0" fmla="*/ 7144 h 5150644"/>
              <a:gd name="connsiteX1" fmla="*/ 3578599 w 5930713"/>
              <a:gd name="connsiteY1" fmla="*/ 0 h 5150644"/>
              <a:gd name="connsiteX2" fmla="*/ 5930713 w 5930713"/>
              <a:gd name="connsiteY2" fmla="*/ 5150644 h 5150644"/>
              <a:gd name="connsiteX3" fmla="*/ 0 w 5930713"/>
              <a:gd name="connsiteY3" fmla="*/ 5150644 h 5150644"/>
              <a:gd name="connsiteX4" fmla="*/ 0 w 5930713"/>
              <a:gd name="connsiteY4" fmla="*/ 7144 h 515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713" h="5150644">
                <a:moveTo>
                  <a:pt x="0" y="7144"/>
                </a:moveTo>
                <a:lnTo>
                  <a:pt x="3578599" y="0"/>
                </a:lnTo>
                <a:lnTo>
                  <a:pt x="5930713" y="5150644"/>
                </a:lnTo>
                <a:lnTo>
                  <a:pt x="0" y="5150644"/>
                </a:lnTo>
                <a:lnTo>
                  <a:pt x="0" y="7144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9003" y="2196279"/>
            <a:ext cx="2190693" cy="560923"/>
          </a:xfrm>
        </p:spPr>
        <p:txBody>
          <a:bodyPr anchor="ctr"/>
          <a:lstStyle>
            <a:lvl1pPr>
              <a:defRPr sz="20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r>
              <a:rPr lang="nb-NO" dirty="0"/>
              <a:t>© 2018 Ipsos. 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5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153"/>
                </a:spcBef>
              </a:pPr>
              <a:t>‹#›</a:t>
            </a:fld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9" name="Picture 18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5089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8389" y="-14288"/>
            <a:ext cx="4879268" cy="5164080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879268"/>
              <a:gd name="connsiteY0" fmla="*/ 8965 h 5158757"/>
              <a:gd name="connsiteX1" fmla="*/ 2716306 w 4879268"/>
              <a:gd name="connsiteY1" fmla="*/ 0 h 5158757"/>
              <a:gd name="connsiteX2" fmla="*/ 4879268 w 4879268"/>
              <a:gd name="connsiteY2" fmla="*/ 5158757 h 5158757"/>
              <a:gd name="connsiteX3" fmla="*/ 0 w 4879268"/>
              <a:gd name="connsiteY3" fmla="*/ 5152465 h 5158757"/>
              <a:gd name="connsiteX4" fmla="*/ 0 w 4879268"/>
              <a:gd name="connsiteY4" fmla="*/ 8965 h 5158757"/>
              <a:gd name="connsiteX0" fmla="*/ 0 w 4879268"/>
              <a:gd name="connsiteY0" fmla="*/ 2673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2673 h 5152465"/>
              <a:gd name="connsiteX0" fmla="*/ 0 w 4879268"/>
              <a:gd name="connsiteY0" fmla="*/ 8965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8965 h 5152465"/>
              <a:gd name="connsiteX0" fmla="*/ 0 w 4879268"/>
              <a:gd name="connsiteY0" fmla="*/ 15257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15257 h 5152465"/>
              <a:gd name="connsiteX0" fmla="*/ 0 w 4879268"/>
              <a:gd name="connsiteY0" fmla="*/ 15257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15257 h 5152465"/>
              <a:gd name="connsiteX0" fmla="*/ 8389 w 4879268"/>
              <a:gd name="connsiteY0" fmla="*/ 8966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8389 w 4879268"/>
              <a:gd name="connsiteY4" fmla="*/ 8966 h 5152465"/>
              <a:gd name="connsiteX0" fmla="*/ 8389 w 4879268"/>
              <a:gd name="connsiteY0" fmla="*/ 0 h 5152725"/>
              <a:gd name="connsiteX1" fmla="*/ 2716306 w 4879268"/>
              <a:gd name="connsiteY1" fmla="*/ 260 h 5152725"/>
              <a:gd name="connsiteX2" fmla="*/ 4879268 w 4879268"/>
              <a:gd name="connsiteY2" fmla="*/ 5152725 h 5152725"/>
              <a:gd name="connsiteX3" fmla="*/ 0 w 4879268"/>
              <a:gd name="connsiteY3" fmla="*/ 5146433 h 5152725"/>
              <a:gd name="connsiteX4" fmla="*/ 8389 w 4879268"/>
              <a:gd name="connsiteY4" fmla="*/ 0 h 51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9268" h="5152725">
                <a:moveTo>
                  <a:pt x="8389" y="0"/>
                </a:moveTo>
                <a:lnTo>
                  <a:pt x="2716306" y="260"/>
                </a:lnTo>
                <a:lnTo>
                  <a:pt x="4879268" y="5152725"/>
                </a:lnTo>
                <a:lnTo>
                  <a:pt x="0" y="5146433"/>
                </a:lnTo>
                <a:cubicBezTo>
                  <a:pt x="2796" y="3434031"/>
                  <a:pt x="5593" y="1712402"/>
                  <a:pt x="838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0050" y="1388446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025" b="1" baseline="0">
                <a:solidFill>
                  <a:schemeClr val="bg1"/>
                </a:solidFill>
              </a:defRPr>
            </a:lvl1pPr>
            <a:lvl2pPr marL="2430" indent="0" algn="l">
              <a:lnSpc>
                <a:spcPct val="90000"/>
              </a:lnSpc>
              <a:spcBef>
                <a:spcPts val="306"/>
              </a:spcBef>
              <a:buNone/>
              <a:tabLst/>
              <a:defRPr sz="1650" baseline="0">
                <a:solidFill>
                  <a:schemeClr val="bg1">
                    <a:alpha val="70000"/>
                  </a:schemeClr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r>
              <a:rPr lang="nb-NO" dirty="0"/>
              <a:t>© 2018 Ipsos. 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5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153"/>
                </a:spcBef>
              </a:pPr>
              <a:t>‹#›</a:t>
            </a:fld>
            <a:endParaRPr lang="en-GB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21" name="Picture 20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2" name="Picture 21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3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3568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-8963"/>
            <a:ext cx="6313395" cy="5179358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205818"/>
              <a:gd name="connsiteY0" fmla="*/ 0 h 5143500"/>
              <a:gd name="connsiteX1" fmla="*/ 4654924 w 6205818"/>
              <a:gd name="connsiteY1" fmla="*/ 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493559 w 6205818"/>
              <a:gd name="connsiteY1" fmla="*/ 1793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26895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1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23748"/>
              <a:gd name="connsiteY0" fmla="*/ 0 h 5143500"/>
              <a:gd name="connsiteX1" fmla="*/ 4502524 w 6223748"/>
              <a:gd name="connsiteY1" fmla="*/ 1 h 5143500"/>
              <a:gd name="connsiteX2" fmla="*/ 6223748 w 6223748"/>
              <a:gd name="connsiteY2" fmla="*/ 5143499 h 5143500"/>
              <a:gd name="connsiteX3" fmla="*/ 0 w 6223748"/>
              <a:gd name="connsiteY3" fmla="*/ 5143500 h 5143500"/>
              <a:gd name="connsiteX4" fmla="*/ 0 w 6223748"/>
              <a:gd name="connsiteY4" fmla="*/ 0 h 5143500"/>
              <a:gd name="connsiteX0" fmla="*/ 0 w 6223748"/>
              <a:gd name="connsiteY0" fmla="*/ 8964 h 5152464"/>
              <a:gd name="connsiteX1" fmla="*/ 4529418 w 6223748"/>
              <a:gd name="connsiteY1" fmla="*/ 0 h 5152464"/>
              <a:gd name="connsiteX2" fmla="*/ 6223748 w 6223748"/>
              <a:gd name="connsiteY2" fmla="*/ 5152463 h 5152464"/>
              <a:gd name="connsiteX3" fmla="*/ 0 w 6223748"/>
              <a:gd name="connsiteY3" fmla="*/ 5152464 h 5152464"/>
              <a:gd name="connsiteX4" fmla="*/ 0 w 6223748"/>
              <a:gd name="connsiteY4" fmla="*/ 8964 h 5152464"/>
              <a:gd name="connsiteX0" fmla="*/ 0 w 6313395"/>
              <a:gd name="connsiteY0" fmla="*/ 8964 h 5179357"/>
              <a:gd name="connsiteX1" fmla="*/ 4529418 w 6313395"/>
              <a:gd name="connsiteY1" fmla="*/ 0 h 5179357"/>
              <a:gd name="connsiteX2" fmla="*/ 6313395 w 6313395"/>
              <a:gd name="connsiteY2" fmla="*/ 5179357 h 5179357"/>
              <a:gd name="connsiteX3" fmla="*/ 0 w 6313395"/>
              <a:gd name="connsiteY3" fmla="*/ 5152464 h 5179357"/>
              <a:gd name="connsiteX4" fmla="*/ 0 w 6313395"/>
              <a:gd name="connsiteY4" fmla="*/ 8964 h 5179357"/>
              <a:gd name="connsiteX0" fmla="*/ 0 w 6313395"/>
              <a:gd name="connsiteY0" fmla="*/ 8964 h 5179358"/>
              <a:gd name="connsiteX1" fmla="*/ 4529418 w 6313395"/>
              <a:gd name="connsiteY1" fmla="*/ 0 h 5179358"/>
              <a:gd name="connsiteX2" fmla="*/ 6313395 w 6313395"/>
              <a:gd name="connsiteY2" fmla="*/ 5179357 h 5179358"/>
              <a:gd name="connsiteX3" fmla="*/ 8965 w 6313395"/>
              <a:gd name="connsiteY3" fmla="*/ 5179358 h 5179358"/>
              <a:gd name="connsiteX4" fmla="*/ 0 w 6313395"/>
              <a:gd name="connsiteY4" fmla="*/ 8964 h 517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3395" h="5179358">
                <a:moveTo>
                  <a:pt x="0" y="8964"/>
                </a:moveTo>
                <a:lnTo>
                  <a:pt x="4529418" y="0"/>
                </a:lnTo>
                <a:lnTo>
                  <a:pt x="6313395" y="5179357"/>
                </a:lnTo>
                <a:lnTo>
                  <a:pt x="8965" y="5179358"/>
                </a:lnTo>
                <a:cubicBezTo>
                  <a:pt x="5977" y="3455893"/>
                  <a:pt x="2988" y="1732429"/>
                  <a:pt x="0" y="8964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9050" y="2144345"/>
            <a:ext cx="1982834" cy="664798"/>
          </a:xfrm>
        </p:spPr>
        <p:txBody>
          <a:bodyPr anchor="ctr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r>
              <a:rPr lang="nb-NO" dirty="0"/>
              <a:t>© 2018 Ipsos. 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5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153"/>
                </a:spcBef>
              </a:pPr>
              <a:t>‹#›</a:t>
            </a:fld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9" name="Picture 18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1" name="Picture 20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382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-7144"/>
            <a:ext cx="5930713" cy="515064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616513"/>
              <a:gd name="connsiteY0" fmla="*/ 0 h 5143500"/>
              <a:gd name="connsiteX1" fmla="*/ 4654924 w 6616513"/>
              <a:gd name="connsiteY1" fmla="*/ 0 h 5143500"/>
              <a:gd name="connsiteX2" fmla="*/ 6616513 w 6616513"/>
              <a:gd name="connsiteY2" fmla="*/ 5143500 h 5143500"/>
              <a:gd name="connsiteX3" fmla="*/ 0 w 6616513"/>
              <a:gd name="connsiteY3" fmla="*/ 5143500 h 5143500"/>
              <a:gd name="connsiteX4" fmla="*/ 0 w 6616513"/>
              <a:gd name="connsiteY4" fmla="*/ 0 h 5143500"/>
              <a:gd name="connsiteX0" fmla="*/ 0 w 6616513"/>
              <a:gd name="connsiteY0" fmla="*/ 7144 h 5150644"/>
              <a:gd name="connsiteX1" fmla="*/ 3578599 w 6616513"/>
              <a:gd name="connsiteY1" fmla="*/ 0 h 5150644"/>
              <a:gd name="connsiteX2" fmla="*/ 6616513 w 6616513"/>
              <a:gd name="connsiteY2" fmla="*/ 5150644 h 5150644"/>
              <a:gd name="connsiteX3" fmla="*/ 0 w 6616513"/>
              <a:gd name="connsiteY3" fmla="*/ 5150644 h 5150644"/>
              <a:gd name="connsiteX4" fmla="*/ 0 w 6616513"/>
              <a:gd name="connsiteY4" fmla="*/ 7144 h 5150644"/>
              <a:gd name="connsiteX0" fmla="*/ 0 w 5930713"/>
              <a:gd name="connsiteY0" fmla="*/ 7144 h 5150644"/>
              <a:gd name="connsiteX1" fmla="*/ 3578599 w 5930713"/>
              <a:gd name="connsiteY1" fmla="*/ 0 h 5150644"/>
              <a:gd name="connsiteX2" fmla="*/ 5930713 w 5930713"/>
              <a:gd name="connsiteY2" fmla="*/ 5150644 h 5150644"/>
              <a:gd name="connsiteX3" fmla="*/ 0 w 5930713"/>
              <a:gd name="connsiteY3" fmla="*/ 5150644 h 5150644"/>
              <a:gd name="connsiteX4" fmla="*/ 0 w 5930713"/>
              <a:gd name="connsiteY4" fmla="*/ 7144 h 515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713" h="5150644">
                <a:moveTo>
                  <a:pt x="0" y="7144"/>
                </a:moveTo>
                <a:lnTo>
                  <a:pt x="3578599" y="0"/>
                </a:lnTo>
                <a:lnTo>
                  <a:pt x="5930713" y="5150644"/>
                </a:lnTo>
                <a:lnTo>
                  <a:pt x="0" y="5150644"/>
                </a:lnTo>
                <a:lnTo>
                  <a:pt x="0" y="7144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9050" y="2144345"/>
            <a:ext cx="1982834" cy="664798"/>
          </a:xfrm>
        </p:spPr>
        <p:txBody>
          <a:bodyPr anchor="ctr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r>
              <a:rPr lang="nb-NO" dirty="0"/>
              <a:t>© 2018 Ipsos. 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5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6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153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153"/>
                </a:spcBef>
              </a:pPr>
              <a:t>‹#›</a:t>
            </a:fld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9" name="Picture 18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4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5490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833" y="2480192"/>
            <a:ext cx="7093160" cy="720197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612"/>
              </a:spcBef>
              <a:defRPr sz="585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1814" y="1858309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918"/>
              </a:spcBef>
              <a:defRPr sz="2025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2018 Ipsos.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2" name="Picture 11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4" name="Picture 13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3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64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000" y="1535277"/>
            <a:ext cx="3569511" cy="1017291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Subject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000" y="2724522"/>
            <a:ext cx="3569511" cy="181652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3240" indent="0" algn="l">
              <a:spcBef>
                <a:spcPts val="816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MORE COMPLETE TITLE</a:t>
            </a:r>
          </a:p>
          <a:p>
            <a:pPr lvl="1"/>
            <a:r>
              <a:rPr lang="en-US" dirty="0"/>
              <a:t>Body text: Lorem ipsum dolor sit amet, consectetuer adipiscing elit. Maecenas porttitor congue massa.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Pellentesque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2"/>
            <a:ext cx="3569510" cy="1172925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Related phrase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7166089" y="922544"/>
            <a:ext cx="1081211" cy="1080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85163" y="2987329"/>
            <a:ext cx="1384960" cy="1384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46169" y="3098171"/>
            <a:ext cx="381308" cy="38120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163709" y="838978"/>
            <a:ext cx="167181" cy="1671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2217" y="809746"/>
            <a:ext cx="2979602" cy="2978781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974510"/>
      </p:ext>
    </p:extLst>
  </p:cSld>
  <p:clrMapOvr>
    <a:masterClrMapping/>
  </p:clrMapOvr>
  <p:hf hd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Title Only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248325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2018 Ipsos.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2" name="Picture 11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9" name="Picture 18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4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5094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Text Opti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248325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6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2018 Ipsos.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3" name="Picture 12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7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4574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Bullets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248325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6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2018 Ipsos.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3" name="Picture 12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7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4197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2_Titl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248325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2018 Ipsos.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2" name="Picture 11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3" name="Picture 12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4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3504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2_Text Option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643469"/>
            <a:ext cx="8654595" cy="3427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8325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4001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2018 Ipsos.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3" name="Picture 12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7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9565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643469"/>
            <a:ext cx="8654595" cy="3427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8325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2018 Ipsos.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6" y="1399205"/>
            <a:ext cx="8288337" cy="2639397"/>
          </a:xfrm>
        </p:spPr>
        <p:txBody>
          <a:bodyPr/>
          <a:lstStyle>
            <a:lvl1pPr marL="132160" indent="-132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cap="none">
                <a:solidFill>
                  <a:schemeClr val="bg1"/>
                </a:solidFill>
              </a:defRPr>
            </a:lvl1pPr>
            <a:lvl2pPr marL="357188" indent="-125016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–"/>
              <a:tabLst/>
              <a:defRPr sz="900">
                <a:solidFill>
                  <a:schemeClr val="bg1"/>
                </a:solidFill>
              </a:defRPr>
            </a:lvl2pPr>
            <a:lvl3pPr marL="519113" indent="-1333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5000"/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3pPr>
            <a:lvl5pPr marL="726281" indent="-130969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5000"/>
              <a:buFont typeface="Arial" panose="020B0604020202020204" pitchFamily="34" charset="0"/>
              <a:buChar char="-"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20" name="Picture 19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1" name="Picture 20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6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6445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2377" y="248325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2018 Ipsos.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2" name="Picture 11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9" name="Picture 18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4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5702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ext Opti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248325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6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2018 Ipsos.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3" name="Picture 12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7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559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Bullets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248325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4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7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2018 Ipsos.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6" y="1399205"/>
            <a:ext cx="8288337" cy="2639397"/>
          </a:xfrm>
        </p:spPr>
        <p:txBody>
          <a:bodyPr/>
          <a:lstStyle>
            <a:lvl1pPr marL="132160" indent="-132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cap="none">
                <a:solidFill>
                  <a:schemeClr val="bg1"/>
                </a:solidFill>
              </a:defRPr>
            </a:lvl1pPr>
            <a:lvl2pPr marL="357188" indent="-125016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–"/>
              <a:tabLst/>
              <a:defRPr sz="900">
                <a:solidFill>
                  <a:schemeClr val="bg1"/>
                </a:solidFill>
              </a:defRPr>
            </a:lvl2pPr>
            <a:lvl3pPr marL="519113" indent="-1333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5000"/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3pPr>
            <a:lvl5pPr marL="726281" indent="-130969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5000"/>
              <a:buFont typeface="Arial" panose="020B0604020202020204" pitchFamily="34" charset="0"/>
              <a:buChar char="-"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20" name="Picture 19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2" name="Picture 21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6" name="Picture 24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4707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9526" y="-7142"/>
            <a:ext cx="4714345" cy="5156935"/>
          </a:xfrm>
          <a:custGeom>
            <a:avLst/>
            <a:gdLst>
              <a:gd name="connsiteX0" fmla="*/ 0 w 4000500"/>
              <a:gd name="connsiteY0" fmla="*/ 0 h 5143500"/>
              <a:gd name="connsiteX1" fmla="*/ 4000500 w 4000500"/>
              <a:gd name="connsiteY1" fmla="*/ 0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4000500"/>
              <a:gd name="connsiteY0" fmla="*/ 0 h 5143500"/>
              <a:gd name="connsiteX1" fmla="*/ 432547 w 4000500"/>
              <a:gd name="connsiteY1" fmla="*/ 8964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3740523"/>
              <a:gd name="connsiteY0" fmla="*/ 0 h 5143500"/>
              <a:gd name="connsiteX1" fmla="*/ 432547 w 3740523"/>
              <a:gd name="connsiteY1" fmla="*/ 8964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0 h 5143500"/>
              <a:gd name="connsiteX1" fmla="*/ 441511 w 3740523"/>
              <a:gd name="connsiteY1" fmla="*/ 17929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8966 h 5152466"/>
              <a:gd name="connsiteX1" fmla="*/ 441511 w 3740523"/>
              <a:gd name="connsiteY1" fmla="*/ 0 h 5152466"/>
              <a:gd name="connsiteX2" fmla="*/ 3740523 w 3740523"/>
              <a:gd name="connsiteY2" fmla="*/ 5152466 h 5152466"/>
              <a:gd name="connsiteX3" fmla="*/ 0 w 3740523"/>
              <a:gd name="connsiteY3" fmla="*/ 5152466 h 5152466"/>
              <a:gd name="connsiteX4" fmla="*/ 0 w 3740523"/>
              <a:gd name="connsiteY4" fmla="*/ 8966 h 5152466"/>
              <a:gd name="connsiteX0" fmla="*/ 0 w 3797216"/>
              <a:gd name="connsiteY0" fmla="*/ 8966 h 5152466"/>
              <a:gd name="connsiteX1" fmla="*/ 441511 w 3797216"/>
              <a:gd name="connsiteY1" fmla="*/ 0 h 5152466"/>
              <a:gd name="connsiteX2" fmla="*/ 3797216 w 3797216"/>
              <a:gd name="connsiteY2" fmla="*/ 5152466 h 5152466"/>
              <a:gd name="connsiteX3" fmla="*/ 0 w 3797216"/>
              <a:gd name="connsiteY3" fmla="*/ 5152466 h 5152466"/>
              <a:gd name="connsiteX4" fmla="*/ 0 w 3797216"/>
              <a:gd name="connsiteY4" fmla="*/ 8966 h 5152466"/>
              <a:gd name="connsiteX0" fmla="*/ 0 w 3797216"/>
              <a:gd name="connsiteY0" fmla="*/ 0 h 5143500"/>
              <a:gd name="connsiteX1" fmla="*/ 299780 w 3797216"/>
              <a:gd name="connsiteY1" fmla="*/ 16201 h 5143500"/>
              <a:gd name="connsiteX2" fmla="*/ 3797216 w 3797216"/>
              <a:gd name="connsiteY2" fmla="*/ 5143500 h 5143500"/>
              <a:gd name="connsiteX3" fmla="*/ 0 w 3797216"/>
              <a:gd name="connsiteY3" fmla="*/ 5143500 h 5143500"/>
              <a:gd name="connsiteX4" fmla="*/ 0 w 3797216"/>
              <a:gd name="connsiteY4" fmla="*/ 0 h 5143500"/>
              <a:gd name="connsiteX0" fmla="*/ 0 w 3974380"/>
              <a:gd name="connsiteY0" fmla="*/ 0 h 5143500"/>
              <a:gd name="connsiteX1" fmla="*/ 299780 w 3974380"/>
              <a:gd name="connsiteY1" fmla="*/ 16201 h 5143500"/>
              <a:gd name="connsiteX2" fmla="*/ 3974380 w 3974380"/>
              <a:gd name="connsiteY2" fmla="*/ 5118334 h 5143500"/>
              <a:gd name="connsiteX3" fmla="*/ 0 w 3974380"/>
              <a:gd name="connsiteY3" fmla="*/ 5143500 h 5143500"/>
              <a:gd name="connsiteX4" fmla="*/ 0 w 3974380"/>
              <a:gd name="connsiteY4" fmla="*/ 0 h 5143500"/>
              <a:gd name="connsiteX0" fmla="*/ 0 w 3974380"/>
              <a:gd name="connsiteY0" fmla="*/ 2675 h 5146175"/>
              <a:gd name="connsiteX1" fmla="*/ 306867 w 3974380"/>
              <a:gd name="connsiteY1" fmla="*/ 0 h 5146175"/>
              <a:gd name="connsiteX2" fmla="*/ 3974380 w 3974380"/>
              <a:gd name="connsiteY2" fmla="*/ 5121009 h 5146175"/>
              <a:gd name="connsiteX3" fmla="*/ 0 w 3974380"/>
              <a:gd name="connsiteY3" fmla="*/ 5146175 h 5146175"/>
              <a:gd name="connsiteX4" fmla="*/ 0 w 3974380"/>
              <a:gd name="connsiteY4" fmla="*/ 2675 h 5146175"/>
              <a:gd name="connsiteX0" fmla="*/ 0 w 3974380"/>
              <a:gd name="connsiteY0" fmla="*/ 2675 h 5152467"/>
              <a:gd name="connsiteX1" fmla="*/ 306867 w 3974380"/>
              <a:gd name="connsiteY1" fmla="*/ 0 h 5152467"/>
              <a:gd name="connsiteX2" fmla="*/ 3974380 w 3974380"/>
              <a:gd name="connsiteY2" fmla="*/ 5152467 h 5152467"/>
              <a:gd name="connsiteX3" fmla="*/ 0 w 3974380"/>
              <a:gd name="connsiteY3" fmla="*/ 5146175 h 5152467"/>
              <a:gd name="connsiteX4" fmla="*/ 0 w 3974380"/>
              <a:gd name="connsiteY4" fmla="*/ 2675 h 5152467"/>
              <a:gd name="connsiteX0" fmla="*/ 0 w 3974380"/>
              <a:gd name="connsiteY0" fmla="*/ 2675 h 5152467"/>
              <a:gd name="connsiteX1" fmla="*/ 306867 w 3974380"/>
              <a:gd name="connsiteY1" fmla="*/ 0 h 5152467"/>
              <a:gd name="connsiteX2" fmla="*/ 3974380 w 3974380"/>
              <a:gd name="connsiteY2" fmla="*/ 5152467 h 5152467"/>
              <a:gd name="connsiteX3" fmla="*/ 21260 w 3974380"/>
              <a:gd name="connsiteY3" fmla="*/ 5146175 h 5152467"/>
              <a:gd name="connsiteX4" fmla="*/ 0 w 3974380"/>
              <a:gd name="connsiteY4" fmla="*/ 2675 h 5152467"/>
              <a:gd name="connsiteX0" fmla="*/ 0 w 3974380"/>
              <a:gd name="connsiteY0" fmla="*/ 2675 h 5152467"/>
              <a:gd name="connsiteX1" fmla="*/ 306867 w 3974380"/>
              <a:gd name="connsiteY1" fmla="*/ 0 h 5152467"/>
              <a:gd name="connsiteX2" fmla="*/ 3974380 w 3974380"/>
              <a:gd name="connsiteY2" fmla="*/ 5152467 h 5152467"/>
              <a:gd name="connsiteX3" fmla="*/ 14173 w 3974380"/>
              <a:gd name="connsiteY3" fmla="*/ 5152467 h 5152467"/>
              <a:gd name="connsiteX4" fmla="*/ 0 w 3974380"/>
              <a:gd name="connsiteY4" fmla="*/ 2675 h 5152467"/>
              <a:gd name="connsiteX0" fmla="*/ 3766 w 3978146"/>
              <a:gd name="connsiteY0" fmla="*/ 2675 h 5152467"/>
              <a:gd name="connsiteX1" fmla="*/ 310633 w 3978146"/>
              <a:gd name="connsiteY1" fmla="*/ 0 h 5152467"/>
              <a:gd name="connsiteX2" fmla="*/ 3978146 w 3978146"/>
              <a:gd name="connsiteY2" fmla="*/ 5152467 h 5152467"/>
              <a:gd name="connsiteX3" fmla="*/ 1847 w 3978146"/>
              <a:gd name="connsiteY3" fmla="*/ 5152467 h 5152467"/>
              <a:gd name="connsiteX4" fmla="*/ 3766 w 3978146"/>
              <a:gd name="connsiteY4" fmla="*/ 2675 h 5152467"/>
              <a:gd name="connsiteX0" fmla="*/ 0 w 3982426"/>
              <a:gd name="connsiteY0" fmla="*/ 0 h 5171223"/>
              <a:gd name="connsiteX1" fmla="*/ 314913 w 3982426"/>
              <a:gd name="connsiteY1" fmla="*/ 18756 h 5171223"/>
              <a:gd name="connsiteX2" fmla="*/ 3982426 w 3982426"/>
              <a:gd name="connsiteY2" fmla="*/ 5171223 h 5171223"/>
              <a:gd name="connsiteX3" fmla="*/ 6127 w 3982426"/>
              <a:gd name="connsiteY3" fmla="*/ 5171223 h 5171223"/>
              <a:gd name="connsiteX4" fmla="*/ 0 w 3982426"/>
              <a:gd name="connsiteY4" fmla="*/ 0 h 5171223"/>
              <a:gd name="connsiteX0" fmla="*/ 0 w 3982426"/>
              <a:gd name="connsiteY0" fmla="*/ 0 h 5156935"/>
              <a:gd name="connsiteX1" fmla="*/ 314913 w 3982426"/>
              <a:gd name="connsiteY1" fmla="*/ 4468 h 5156935"/>
              <a:gd name="connsiteX2" fmla="*/ 3982426 w 3982426"/>
              <a:gd name="connsiteY2" fmla="*/ 5156935 h 5156935"/>
              <a:gd name="connsiteX3" fmla="*/ 6127 w 3982426"/>
              <a:gd name="connsiteY3" fmla="*/ 5156935 h 5156935"/>
              <a:gd name="connsiteX4" fmla="*/ 0 w 3982426"/>
              <a:gd name="connsiteY4" fmla="*/ 0 h 515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2426" h="5156935">
                <a:moveTo>
                  <a:pt x="0" y="0"/>
                </a:moveTo>
                <a:lnTo>
                  <a:pt x="314913" y="4468"/>
                </a:lnTo>
                <a:lnTo>
                  <a:pt x="3982426" y="5156935"/>
                </a:lnTo>
                <a:lnTo>
                  <a:pt x="6127" y="5156935"/>
                </a:lnTo>
                <a:cubicBezTo>
                  <a:pt x="-960" y="3442435"/>
                  <a:pt x="7087" y="1714500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 dirty="0"/>
              <a:t>Klikk ikonet for å legge til et bilde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6002" y="2214389"/>
            <a:ext cx="4699059" cy="384336"/>
          </a:xfrm>
        </p:spPr>
        <p:txBody>
          <a:bodyPr anchor="ctr"/>
          <a:lstStyle>
            <a:lvl1pPr>
              <a:defRPr sz="2775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6002" y="2864332"/>
            <a:ext cx="469905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  <a:lvl2pPr marL="2430" indent="0" algn="l">
              <a:spcBef>
                <a:spcPts val="0"/>
              </a:spcBef>
              <a:buNone/>
              <a:tabLst/>
              <a:defRPr baseline="0">
                <a:solidFill>
                  <a:schemeClr val="bg2">
                    <a:lumMod val="75000"/>
                  </a:schemeClr>
                </a:solidFill>
              </a:defRPr>
            </a:lvl2pPr>
            <a:lvl3pPr marL="6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176002" y="1275606"/>
            <a:ext cx="4699059" cy="750911"/>
          </a:xfrm>
        </p:spPr>
        <p:txBody>
          <a:bodyPr anchor="b">
            <a:normAutofit/>
          </a:bodyPr>
          <a:lstStyle>
            <a:lvl1pPr>
              <a:defRPr sz="165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741938" y="411511"/>
            <a:ext cx="1165276" cy="486054"/>
          </a:xfrm>
          <a:solidFill>
            <a:schemeClr val="bg1"/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7315" y="4627423"/>
            <a:ext cx="560381" cy="2601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76002" y="4031451"/>
            <a:ext cx="4699059" cy="595972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© 2016 Ipsos.  All rights reserved. Contains Ipsos' Confidential and Proprietary information and may not be disclosed or reproduced without the prior written consent of Ipsos.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750">
                <a:solidFill>
                  <a:schemeClr val="bg1"/>
                </a:solidFill>
              </a:rPr>
              <a:pPr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8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9" Type="http://schemas.openxmlformats.org/officeDocument/2006/relationships/slideLayout" Target="../slideLayouts/slideLayout57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60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6.xml"/><Relationship Id="rId46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41" Type="http://schemas.openxmlformats.org/officeDocument/2006/relationships/slideLayout" Target="../slideLayouts/slideLayout59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40" Type="http://schemas.openxmlformats.org/officeDocument/2006/relationships/slideLayout" Target="../slideLayouts/slideLayout58.xml"/><Relationship Id="rId45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9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41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40" Type="http://schemas.openxmlformats.org/officeDocument/2006/relationships/slideLayout" Target="../slideLayouts/slideLayout101.xml"/><Relationship Id="rId45" Type="http://schemas.openxmlformats.org/officeDocument/2006/relationships/image" Target="../media/image3.png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92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43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slideLayout" Target="../slideLayouts/slideLayout128.xml"/><Relationship Id="rId39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34" Type="http://schemas.openxmlformats.org/officeDocument/2006/relationships/slideLayout" Target="../slideLayouts/slideLayout136.xml"/><Relationship Id="rId42" Type="http://schemas.openxmlformats.org/officeDocument/2006/relationships/slideLayout" Target="../slideLayouts/slideLayout144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33" Type="http://schemas.openxmlformats.org/officeDocument/2006/relationships/slideLayout" Target="../slideLayouts/slideLayout135.xml"/><Relationship Id="rId38" Type="http://schemas.openxmlformats.org/officeDocument/2006/relationships/slideLayout" Target="../slideLayouts/slideLayout140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29" Type="http://schemas.openxmlformats.org/officeDocument/2006/relationships/slideLayout" Target="../slideLayouts/slideLayout131.xml"/><Relationship Id="rId41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32" Type="http://schemas.openxmlformats.org/officeDocument/2006/relationships/slideLayout" Target="../slideLayouts/slideLayout134.xml"/><Relationship Id="rId37" Type="http://schemas.openxmlformats.org/officeDocument/2006/relationships/slideLayout" Target="../slideLayouts/slideLayout139.xml"/><Relationship Id="rId40" Type="http://schemas.openxmlformats.org/officeDocument/2006/relationships/slideLayout" Target="../slideLayouts/slideLayout142.xml"/><Relationship Id="rId45" Type="http://schemas.openxmlformats.org/officeDocument/2006/relationships/theme" Target="../theme/theme4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slideLayout" Target="../slideLayouts/slideLayout130.xml"/><Relationship Id="rId36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31" Type="http://schemas.openxmlformats.org/officeDocument/2006/relationships/slideLayout" Target="../slideLayouts/slideLayout133.xml"/><Relationship Id="rId44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slideLayout" Target="../slideLayouts/slideLayout129.xml"/><Relationship Id="rId30" Type="http://schemas.openxmlformats.org/officeDocument/2006/relationships/slideLayout" Target="../slideLayouts/slideLayout132.xml"/><Relationship Id="rId35" Type="http://schemas.openxmlformats.org/officeDocument/2006/relationships/slideLayout" Target="../slideLayouts/slideLayout137.xml"/><Relationship Id="rId43" Type="http://schemas.openxmlformats.org/officeDocument/2006/relationships/slideLayout" Target="../slideLayouts/slideLayout145.xml"/><Relationship Id="rId48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025B2D8-29CD-49A2-A306-7BF824CC9558}"/>
              </a:ext>
            </a:extLst>
          </p:cNvPr>
          <p:cNvSpPr/>
          <p:nvPr userDrawn="1"/>
        </p:nvSpPr>
        <p:spPr bwMode="gray">
          <a:xfrm>
            <a:off x="0" y="4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674" tIns="56337" rIns="112674" bIns="563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1877"/>
              </a:spcBef>
              <a:buClr>
                <a:schemeClr val="bg2"/>
              </a:buClr>
            </a:pPr>
            <a:endParaRPr lang="en-GB" sz="2177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77" y="643468"/>
            <a:ext cx="8652328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1" y="1388443"/>
            <a:ext cx="8637054" cy="2643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endParaRPr lang="en-GB" sz="800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7" descr="IPSOS_GAMECHANGERS_blue.png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53" y="4674736"/>
            <a:ext cx="377327" cy="2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4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18" r:id="rId1"/>
    <p:sldLayoutId id="2147493383" r:id="rId2"/>
    <p:sldLayoutId id="2147493319" r:id="rId3"/>
    <p:sldLayoutId id="2147493322" r:id="rId4"/>
    <p:sldLayoutId id="2147493323" r:id="rId5"/>
    <p:sldLayoutId id="2147493382" r:id="rId6"/>
    <p:sldLayoutId id="2147493315" r:id="rId7"/>
    <p:sldLayoutId id="2147493316" r:id="rId8"/>
    <p:sldLayoutId id="2147493317" r:id="rId9"/>
    <p:sldLayoutId id="2147493331" r:id="rId10"/>
    <p:sldLayoutId id="2147493332" r:id="rId11"/>
    <p:sldLayoutId id="2147493333" r:id="rId12"/>
    <p:sldLayoutId id="2147493334" r:id="rId13"/>
    <p:sldLayoutId id="2147493335" r:id="rId14"/>
    <p:sldLayoutId id="2147493336" r:id="rId15"/>
    <p:sldLayoutId id="2147493339" r:id="rId16"/>
    <p:sldLayoutId id="2147493340" r:id="rId17"/>
    <p:sldLayoutId id="2147493624" r:id="rId18"/>
  </p:sldLayoutIdLst>
  <p:hf hdr="0"/>
  <p:txStyles>
    <p:titleStyle>
      <a:lvl1pPr algn="l" defTabSz="924282" rtl="0" eaLnBrk="1" latinLnBrk="0" hangingPunct="1">
        <a:lnSpc>
          <a:spcPct val="90000"/>
        </a:lnSpc>
        <a:spcBef>
          <a:spcPts val="408"/>
        </a:spcBef>
        <a:buNone/>
        <a:tabLst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324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6802" indent="-186802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11" indent="-191121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06834" indent="-176004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775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91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05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198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14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28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42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856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70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84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498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712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78" y="643469"/>
            <a:ext cx="8654595" cy="34278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2" y="1388443"/>
            <a:ext cx="8651621" cy="2643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736" y="4755926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900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7" descr="IPSOS_GAMECHANGERS_blue.png"/>
          <p:cNvPicPr>
            <a:picLocks noChangeAspect="1"/>
          </p:cNvPicPr>
          <p:nvPr userDrawn="1"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97025" y="4497572"/>
            <a:ext cx="502255" cy="44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3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1" r:id="rId1"/>
    <p:sldLayoutId id="2147493492" r:id="rId2"/>
    <p:sldLayoutId id="2147493493" r:id="rId3"/>
    <p:sldLayoutId id="2147493494" r:id="rId4"/>
    <p:sldLayoutId id="2147493495" r:id="rId5"/>
    <p:sldLayoutId id="2147493496" r:id="rId6"/>
    <p:sldLayoutId id="2147493497" r:id="rId7"/>
    <p:sldLayoutId id="2147493498" r:id="rId8"/>
    <p:sldLayoutId id="2147493499" r:id="rId9"/>
    <p:sldLayoutId id="2147493500" r:id="rId10"/>
    <p:sldLayoutId id="2147493501" r:id="rId11"/>
    <p:sldLayoutId id="2147493502" r:id="rId12"/>
    <p:sldLayoutId id="2147493503" r:id="rId13"/>
    <p:sldLayoutId id="2147493504" r:id="rId14"/>
    <p:sldLayoutId id="2147493505" r:id="rId15"/>
    <p:sldLayoutId id="2147493506" r:id="rId16"/>
    <p:sldLayoutId id="2147493507" r:id="rId17"/>
    <p:sldLayoutId id="2147493508" r:id="rId18"/>
    <p:sldLayoutId id="2147493509" r:id="rId19"/>
    <p:sldLayoutId id="2147493510" r:id="rId20"/>
    <p:sldLayoutId id="2147493511" r:id="rId21"/>
    <p:sldLayoutId id="2147493512" r:id="rId22"/>
    <p:sldLayoutId id="2147493513" r:id="rId23"/>
    <p:sldLayoutId id="2147493514" r:id="rId24"/>
    <p:sldLayoutId id="2147493515" r:id="rId25"/>
    <p:sldLayoutId id="2147493516" r:id="rId26"/>
    <p:sldLayoutId id="2147493517" r:id="rId27"/>
    <p:sldLayoutId id="2147493518" r:id="rId28"/>
    <p:sldLayoutId id="2147493519" r:id="rId29"/>
    <p:sldLayoutId id="2147493520" r:id="rId30"/>
    <p:sldLayoutId id="2147493521" r:id="rId31"/>
    <p:sldLayoutId id="2147493522" r:id="rId32"/>
    <p:sldLayoutId id="2147493523" r:id="rId33"/>
    <p:sldLayoutId id="2147493524" r:id="rId34"/>
    <p:sldLayoutId id="2147493525" r:id="rId35"/>
    <p:sldLayoutId id="2147493526" r:id="rId36"/>
    <p:sldLayoutId id="2147493527" r:id="rId37"/>
    <p:sldLayoutId id="2147493528" r:id="rId38"/>
    <p:sldLayoutId id="2147493529" r:id="rId39"/>
    <p:sldLayoutId id="2147493530" r:id="rId40"/>
    <p:sldLayoutId id="2147493531" r:id="rId41"/>
    <p:sldLayoutId id="2147493532" r:id="rId42"/>
    <p:sldLayoutId id="2147493533" r:id="rId43"/>
  </p:sldLayoutIdLst>
  <p:hf hdr="0"/>
  <p:txStyles>
    <p:titleStyle>
      <a:lvl1pPr algn="l" defTabSz="693212" rtl="0" eaLnBrk="1" latinLnBrk="0" hangingPunct="1">
        <a:lnSpc>
          <a:spcPct val="90000"/>
        </a:lnSpc>
        <a:spcBef>
          <a:spcPts val="306"/>
        </a:spcBef>
        <a:buNone/>
        <a:tabLst/>
        <a:defRPr sz="247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93212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Font typeface="Arial" panose="020B0604020202020204" pitchFamily="34" charset="0"/>
        <a:buNone/>
        <a:defRPr sz="12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2430" indent="0" algn="l" defTabSz="693212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102" indent="-140102" algn="l" defTabSz="693212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323933" indent="-143341" algn="l" defTabSz="693212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455126" indent="-132003" algn="l" defTabSz="693212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SzPct val="85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906331" indent="-173303" algn="l" defTabSz="693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52937" indent="-173303" algn="l" defTabSz="693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9542" indent="-173303" algn="l" defTabSz="693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49" indent="-173303" algn="l" defTabSz="693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6605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93212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39817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86423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33028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79635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26240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72845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78" y="643469"/>
            <a:ext cx="8654595" cy="34278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2" y="1388443"/>
            <a:ext cx="8651621" cy="2643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736" y="4755926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2018 Ipsos.</a:t>
            </a:r>
            <a:endParaRPr lang="en-GB" sz="900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8" name="Picture 17" descr="IPSOS_GAMECHANGERS_blue.png"/>
            <p:cNvPicPr>
              <a:picLocks noChangeAspect="1"/>
            </p:cNvPicPr>
            <p:nvPr/>
          </p:nvPicPr>
          <p:blipFill rotWithShape="1"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9" name="Picture 18" descr="IPSOS_GAMECHANGERS_blue.png"/>
            <p:cNvPicPr>
              <a:picLocks noChangeAspect="1"/>
            </p:cNvPicPr>
            <p:nvPr userDrawn="1"/>
          </p:nvPicPr>
          <p:blipFill rotWithShape="1"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94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5" r:id="rId1"/>
    <p:sldLayoutId id="2147493536" r:id="rId2"/>
    <p:sldLayoutId id="2147493537" r:id="rId3"/>
    <p:sldLayoutId id="2147493538" r:id="rId4"/>
    <p:sldLayoutId id="2147493539" r:id="rId5"/>
    <p:sldLayoutId id="2147493540" r:id="rId6"/>
    <p:sldLayoutId id="2147493541" r:id="rId7"/>
    <p:sldLayoutId id="2147493542" r:id="rId8"/>
    <p:sldLayoutId id="2147493543" r:id="rId9"/>
    <p:sldLayoutId id="2147493544" r:id="rId10"/>
    <p:sldLayoutId id="2147493545" r:id="rId11"/>
    <p:sldLayoutId id="2147493546" r:id="rId12"/>
    <p:sldLayoutId id="2147493547" r:id="rId13"/>
    <p:sldLayoutId id="2147493548" r:id="rId14"/>
    <p:sldLayoutId id="2147493549" r:id="rId15"/>
    <p:sldLayoutId id="2147493550" r:id="rId16"/>
    <p:sldLayoutId id="2147493551" r:id="rId17"/>
    <p:sldLayoutId id="2147493552" r:id="rId18"/>
    <p:sldLayoutId id="2147493553" r:id="rId19"/>
    <p:sldLayoutId id="2147493554" r:id="rId20"/>
    <p:sldLayoutId id="2147493555" r:id="rId21"/>
    <p:sldLayoutId id="2147493556" r:id="rId22"/>
    <p:sldLayoutId id="2147493557" r:id="rId23"/>
    <p:sldLayoutId id="2147493558" r:id="rId24"/>
    <p:sldLayoutId id="2147493559" r:id="rId25"/>
    <p:sldLayoutId id="2147493560" r:id="rId26"/>
    <p:sldLayoutId id="2147493561" r:id="rId27"/>
    <p:sldLayoutId id="2147493562" r:id="rId28"/>
    <p:sldLayoutId id="2147493563" r:id="rId29"/>
    <p:sldLayoutId id="2147493564" r:id="rId30"/>
    <p:sldLayoutId id="2147493565" r:id="rId31"/>
    <p:sldLayoutId id="2147493566" r:id="rId32"/>
    <p:sldLayoutId id="2147493567" r:id="rId33"/>
    <p:sldLayoutId id="2147493568" r:id="rId34"/>
    <p:sldLayoutId id="2147493569" r:id="rId35"/>
    <p:sldLayoutId id="2147493570" r:id="rId36"/>
    <p:sldLayoutId id="2147493571" r:id="rId37"/>
    <p:sldLayoutId id="2147493572" r:id="rId38"/>
    <p:sldLayoutId id="2147493573" r:id="rId39"/>
    <p:sldLayoutId id="2147493574" r:id="rId40"/>
    <p:sldLayoutId id="2147493575" r:id="rId41"/>
  </p:sldLayoutIdLst>
  <p:hf hdr="0"/>
  <p:txStyles>
    <p:titleStyle>
      <a:lvl1pPr algn="l" defTabSz="693212" rtl="0" eaLnBrk="1" latinLnBrk="0" hangingPunct="1">
        <a:lnSpc>
          <a:spcPct val="90000"/>
        </a:lnSpc>
        <a:spcBef>
          <a:spcPts val="306"/>
        </a:spcBef>
        <a:buNone/>
        <a:tabLst/>
        <a:defRPr sz="247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93212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Font typeface="Arial" panose="020B0604020202020204" pitchFamily="34" charset="0"/>
        <a:buNone/>
        <a:defRPr sz="12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2430" indent="0" algn="l" defTabSz="693212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102" indent="-140102" algn="l" defTabSz="693212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323933" indent="-143341" algn="l" defTabSz="693212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455126" indent="-132003" algn="l" defTabSz="693212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SzPct val="85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906331" indent="-173303" algn="l" defTabSz="693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52937" indent="-173303" algn="l" defTabSz="693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9542" indent="-173303" algn="l" defTabSz="693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49" indent="-173303" algn="l" defTabSz="693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6605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93212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39817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86423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33028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79635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26240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72845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78" y="643469"/>
            <a:ext cx="8654595" cy="34278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2" y="1388443"/>
            <a:ext cx="8651621" cy="2643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693212" rtl="0" eaLnBrk="1" latinLnBrk="0" hangingPunct="1">
              <a:lnSpc>
                <a:spcPct val="85000"/>
              </a:lnSpc>
              <a:spcBef>
                <a:spcPts val="153"/>
              </a:spcBef>
            </a:pPr>
            <a:fld id="{01990C03-C3A3-48FE-AF6D-3AE397C89625}" type="slidenum">
              <a:rPr lang="en-GB" sz="6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algn="l" defTabSz="693212" rtl="0" eaLnBrk="1" latinLnBrk="0" hangingPunct="1">
                <a:lnSpc>
                  <a:spcPct val="85000"/>
                </a:lnSpc>
                <a:spcBef>
                  <a:spcPts val="153"/>
                </a:spcBef>
              </a:pPr>
              <a:t>‹#›</a:t>
            </a:fld>
            <a:endParaRPr lang="en-GB" sz="600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736" y="4755926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693212" rtl="0" eaLnBrk="1" fontAlgn="auto" latinLnBrk="0" hangingPunct="1">
              <a:lnSpc>
                <a:spcPct val="85000"/>
              </a:lnSpc>
              <a:spcBef>
                <a:spcPts val="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900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965726" y="4674736"/>
            <a:ext cx="1933546" cy="266987"/>
            <a:chOff x="10239375" y="6688139"/>
            <a:chExt cx="2842245" cy="523426"/>
          </a:xfrm>
        </p:grpSpPr>
        <p:pic>
          <p:nvPicPr>
            <p:cNvPr id="18" name="Picture 17" descr="IPSOS_GAMECHANGERS_blue.png"/>
            <p:cNvPicPr>
              <a:picLocks noChangeAspect="1"/>
            </p:cNvPicPr>
            <p:nvPr/>
          </p:nvPicPr>
          <p:blipFill rotWithShape="1"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9" name="Picture 18" descr="IPSOS_GAMECHANGERS_blue.png"/>
            <p:cNvPicPr>
              <a:picLocks noChangeAspect="1"/>
            </p:cNvPicPr>
            <p:nvPr userDrawn="1"/>
          </p:nvPicPr>
          <p:blipFill rotWithShape="1"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59884"/>
            <a:ext cx="1888872" cy="1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96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7" r:id="rId1"/>
    <p:sldLayoutId id="2147493578" r:id="rId2"/>
    <p:sldLayoutId id="2147493579" r:id="rId3"/>
    <p:sldLayoutId id="2147493580" r:id="rId4"/>
    <p:sldLayoutId id="2147493581" r:id="rId5"/>
    <p:sldLayoutId id="2147493582" r:id="rId6"/>
    <p:sldLayoutId id="2147493583" r:id="rId7"/>
    <p:sldLayoutId id="2147493584" r:id="rId8"/>
    <p:sldLayoutId id="2147493585" r:id="rId9"/>
    <p:sldLayoutId id="2147493586" r:id="rId10"/>
    <p:sldLayoutId id="2147493587" r:id="rId11"/>
    <p:sldLayoutId id="2147493588" r:id="rId12"/>
    <p:sldLayoutId id="2147493589" r:id="rId13"/>
    <p:sldLayoutId id="2147493590" r:id="rId14"/>
    <p:sldLayoutId id="2147493591" r:id="rId15"/>
    <p:sldLayoutId id="2147493592" r:id="rId16"/>
    <p:sldLayoutId id="2147493593" r:id="rId17"/>
    <p:sldLayoutId id="2147493594" r:id="rId18"/>
    <p:sldLayoutId id="2147493595" r:id="rId19"/>
    <p:sldLayoutId id="2147493596" r:id="rId20"/>
    <p:sldLayoutId id="2147493597" r:id="rId21"/>
    <p:sldLayoutId id="2147493598" r:id="rId22"/>
    <p:sldLayoutId id="2147493599" r:id="rId23"/>
    <p:sldLayoutId id="2147493600" r:id="rId24"/>
    <p:sldLayoutId id="2147493601" r:id="rId25"/>
    <p:sldLayoutId id="2147493602" r:id="rId26"/>
    <p:sldLayoutId id="2147493603" r:id="rId27"/>
    <p:sldLayoutId id="2147493604" r:id="rId28"/>
    <p:sldLayoutId id="2147493605" r:id="rId29"/>
    <p:sldLayoutId id="2147493606" r:id="rId30"/>
    <p:sldLayoutId id="2147493607" r:id="rId31"/>
    <p:sldLayoutId id="2147493608" r:id="rId32"/>
    <p:sldLayoutId id="2147493609" r:id="rId33"/>
    <p:sldLayoutId id="2147493610" r:id="rId34"/>
    <p:sldLayoutId id="2147493611" r:id="rId35"/>
    <p:sldLayoutId id="2147493612" r:id="rId36"/>
    <p:sldLayoutId id="2147493613" r:id="rId37"/>
    <p:sldLayoutId id="2147493614" r:id="rId38"/>
    <p:sldLayoutId id="2147493615" r:id="rId39"/>
    <p:sldLayoutId id="2147493616" r:id="rId40"/>
    <p:sldLayoutId id="2147493617" r:id="rId41"/>
    <p:sldLayoutId id="2147493618" r:id="rId42"/>
    <p:sldLayoutId id="2147493619" r:id="rId43"/>
    <p:sldLayoutId id="2147493621" r:id="rId44"/>
  </p:sldLayoutIdLst>
  <p:hf hdr="0"/>
  <p:txStyles>
    <p:titleStyle>
      <a:lvl1pPr algn="l" defTabSz="693212" rtl="0" eaLnBrk="1" latinLnBrk="0" hangingPunct="1">
        <a:lnSpc>
          <a:spcPct val="90000"/>
        </a:lnSpc>
        <a:spcBef>
          <a:spcPts val="306"/>
        </a:spcBef>
        <a:buNone/>
        <a:tabLst/>
        <a:defRPr sz="247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93212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Font typeface="Arial" panose="020B0604020202020204" pitchFamily="34" charset="0"/>
        <a:buNone/>
        <a:defRPr sz="12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2430" indent="0" algn="l" defTabSz="693212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102" indent="-140102" algn="l" defTabSz="693212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323933" indent="-143341" algn="l" defTabSz="693212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455126" indent="-132003" algn="l" defTabSz="693212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SzPct val="85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906331" indent="-173303" algn="l" defTabSz="693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52937" indent="-173303" algn="l" defTabSz="693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9542" indent="-173303" algn="l" defTabSz="693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49" indent="-173303" algn="l" defTabSz="693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6605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93212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39817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86423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33028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79635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26240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72845" algn="l" defTabSz="6932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3A3036FC-701B-4FDA-A447-507457D133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540"/>
            <a:ext cx="6213460" cy="3713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080B37-2E2D-4608-BDB7-E9AB188C2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470" y="0"/>
            <a:ext cx="2970530" cy="5143500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nb-NO" dirty="0"/>
          </a:p>
        </p:txBody>
      </p:sp>
      <p:sp>
        <p:nvSpPr>
          <p:cNvPr id="8" name="Rektangel 16">
            <a:extLst>
              <a:ext uri="{FF2B5EF4-FFF2-40B4-BE49-F238E27FC236}">
                <a16:creationId xmlns:a16="http://schemas.microsoft.com/office/drawing/2014/main" id="{738A0B4F-FB04-449A-B5AB-159F89788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6988"/>
            <a:ext cx="9144000" cy="892552"/>
          </a:xfrm>
          <a:prstGeom prst="rect">
            <a:avLst/>
          </a:prstGeom>
          <a:solidFill>
            <a:srgbClr val="008E9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182880" tIns="45720" rIns="182880" bIns="45720" anchor="ctr" anchorCtr="0" upright="1">
            <a:spAutoFit/>
          </a:bodyPr>
          <a:lstStyle/>
          <a:p>
            <a:pPr>
              <a:spcAft>
                <a:spcPts val="0"/>
              </a:spcAft>
            </a:pPr>
            <a:r>
              <a:rPr lang="nb-NO" sz="2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Variasjoner i finansiering av fastlegeordningen                     – </a:t>
            </a:r>
            <a:r>
              <a:rPr lang="nb-NO" sz="2600" dirty="0">
                <a:solidFill>
                  <a:srgbClr val="FFFFFF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tredje</a:t>
            </a:r>
            <a:r>
              <a:rPr lang="nb-NO" sz="2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oppfølgingsundersøkelse</a:t>
            </a:r>
            <a:endParaRPr lang="nb-NO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Tekstboks 2">
            <a:extLst>
              <a:ext uri="{FF2B5EF4-FFF2-40B4-BE49-F238E27FC236}">
                <a16:creationId xmlns:a16="http://schemas.microsoft.com/office/drawing/2014/main" id="{E750D2D4-DB8F-40D1-953E-464ED031E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918" y="2546013"/>
            <a:ext cx="2303941" cy="57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Juli</a:t>
            </a:r>
            <a:r>
              <a:rPr lang="nb-NO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nb-NO" sz="1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b-NO" sz="1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b-NO" sz="1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b-NO" sz="1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nb-NO" sz="1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7" descr="IPSOS_GAMECHANGERS_blue.png">
            <a:extLst>
              <a:ext uri="{FF2B5EF4-FFF2-40B4-BE49-F238E27FC236}">
                <a16:creationId xmlns:a16="http://schemas.microsoft.com/office/drawing/2014/main" id="{ACF756B4-3F3C-4B13-95C7-921675122E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420997" y="4580110"/>
            <a:ext cx="627321" cy="443876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545831B1-2E10-4677-9B78-5536C8DEF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0517" y="4626579"/>
            <a:ext cx="808581" cy="41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4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F7CD1E-9094-4126-9B1A-4D6DABB08149}"/>
              </a:ext>
            </a:extLst>
          </p:cNvPr>
          <p:cNvSpPr txBox="1">
            <a:spLocks/>
          </p:cNvSpPr>
          <p:nvPr/>
        </p:nvSpPr>
        <p:spPr>
          <a:xfrm>
            <a:off x="232377" y="300567"/>
            <a:ext cx="8652328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24282" rtl="0" eaLnBrk="1" fontAlgn="auto" latinLnBrk="0" hangingPunct="1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solidFill>
                  <a:srgbClr val="222223"/>
                </a:solidFill>
                <a:latin typeface="Calibri"/>
              </a:rPr>
              <a:t>Hva er i vente? Tilstrømning til subsidieringsløsninger blant kommuner som i dag </a:t>
            </a:r>
            <a:r>
              <a:rPr lang="nb-NO" sz="1800" i="1" dirty="0">
                <a:solidFill>
                  <a:srgbClr val="222223"/>
                </a:solidFill>
                <a:latin typeface="Calibri"/>
              </a:rPr>
              <a:t>ikke</a:t>
            </a:r>
            <a:r>
              <a:rPr lang="nb-NO" sz="1800" dirty="0">
                <a:solidFill>
                  <a:srgbClr val="222223"/>
                </a:solidFill>
                <a:latin typeface="Calibri"/>
              </a:rPr>
              <a:t> subsidierer fastlegeordningen utover hovedmodellen 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7088150-0A3E-4CAC-9F9A-7ED45D4C0B15}"/>
              </a:ext>
            </a:extLst>
          </p:cNvPr>
          <p:cNvSpPr txBox="1">
            <a:spLocks/>
          </p:cNvSpPr>
          <p:nvPr/>
        </p:nvSpPr>
        <p:spPr>
          <a:xfrm>
            <a:off x="170289" y="4457702"/>
            <a:ext cx="6953733" cy="562982"/>
          </a:xfrm>
          <a:prstGeom prst="rect">
            <a:avLst/>
          </a:prstGeom>
        </p:spPr>
        <p:txBody>
          <a:bodyPr/>
          <a:lstStyle>
            <a:lvl1pPr marL="213637" indent="-213637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1292" indent="-223574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4296" indent="-178859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014" indent="-178859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731" indent="-178859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7450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5168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2886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0604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000" dirty="0"/>
              <a:t>Vurderer du at din kommune i fremtiden vil måtte egenfinansiere/subsidiere fastlegeordningen, gitt at ordningen fortsetter som i dag? Base: Egenfinansierer/subsidierer ikke fastlegeordningen</a:t>
            </a:r>
            <a:endParaRPr lang="nb-NO" sz="1000" dirty="0">
              <a:latin typeface="Calibri" panose="020F050202020403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D30CBF6-67C2-438B-8084-03CA7EE28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806" y="4538292"/>
            <a:ext cx="808581" cy="41867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711991A-1B2A-431C-8932-863BB0473CA0}"/>
              </a:ext>
            </a:extLst>
          </p:cNvPr>
          <p:cNvSpPr/>
          <p:nvPr/>
        </p:nvSpPr>
        <p:spPr>
          <a:xfrm>
            <a:off x="6217884" y="2036963"/>
            <a:ext cx="21674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>
                <a:ea typeface="Arial" panose="020B0604020202020204" pitchFamily="34" charset="0"/>
              </a:rPr>
              <a:t>Rundt halvparten (53 %) av kommunene som pr. i dag </a:t>
            </a:r>
            <a:r>
              <a:rPr lang="nb-NO" sz="1200" i="1" dirty="0">
                <a:ea typeface="Arial" panose="020B0604020202020204" pitchFamily="34" charset="0"/>
              </a:rPr>
              <a:t>ikke</a:t>
            </a:r>
            <a:r>
              <a:rPr lang="nb-NO" sz="1200" dirty="0">
                <a:ea typeface="Arial" panose="020B0604020202020204" pitchFamily="34" charset="0"/>
              </a:rPr>
              <a:t> subsidierer fastlegeordningen vurderer at de i fremtiden vil måtte gjøre dette. </a:t>
            </a:r>
            <a:endParaRPr lang="nb-NO" sz="12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D6D4AC6-DE09-49E8-AC44-C80EBAD85E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566195"/>
              </p:ext>
            </p:extLst>
          </p:nvPr>
        </p:nvGraphicFramePr>
        <p:xfrm>
          <a:off x="645477" y="1497647"/>
          <a:ext cx="5166995" cy="1957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550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CD1597A-6668-4CCF-8D1E-DC7748F60E76}"/>
              </a:ext>
            </a:extLst>
          </p:cNvPr>
          <p:cNvSpPr txBox="1">
            <a:spLocks/>
          </p:cNvSpPr>
          <p:nvPr/>
        </p:nvSpPr>
        <p:spPr>
          <a:xfrm>
            <a:off x="301396" y="340088"/>
            <a:ext cx="8730064" cy="2492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24282" rtl="0" eaLnBrk="1" fontAlgn="auto" latinLnBrk="0" hangingPunct="1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solidFill>
                  <a:srgbClr val="222223"/>
                </a:solidFill>
                <a:latin typeface="Calibri"/>
              </a:rPr>
              <a:t>3 av 4 kommuner subsidierer fastlegeordningen utover hovedmodellen i 2021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F1B3CEC7-D4F0-4DCD-80EF-D9E662810FE9}"/>
              </a:ext>
            </a:extLst>
          </p:cNvPr>
          <p:cNvSpPr txBox="1"/>
          <p:nvPr/>
        </p:nvSpPr>
        <p:spPr>
          <a:xfrm>
            <a:off x="6700771" y="1966010"/>
            <a:ext cx="19634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nb-NO" sz="1200" dirty="0"/>
              <a:t>Samlet sett utgjør dette 267 av landets 356 kommuner i år.</a:t>
            </a:r>
          </a:p>
          <a:p>
            <a:pPr marL="4763"/>
            <a:endParaRPr lang="nb-NO" sz="1200" dirty="0"/>
          </a:p>
          <a:p>
            <a:pPr marL="4763"/>
            <a:r>
              <a:rPr lang="nb-NO" sz="1200" dirty="0"/>
              <a:t>Endringen fra i fjor til i år er ikke signifikant.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2453CF9-209C-4874-8560-9DA5C9566265}"/>
              </a:ext>
            </a:extLst>
          </p:cNvPr>
          <p:cNvSpPr txBox="1">
            <a:spLocks/>
          </p:cNvSpPr>
          <p:nvPr/>
        </p:nvSpPr>
        <p:spPr>
          <a:xfrm>
            <a:off x="218705" y="4451229"/>
            <a:ext cx="7235321" cy="450921"/>
          </a:xfrm>
          <a:prstGeom prst="rect">
            <a:avLst/>
          </a:prstGeom>
        </p:spPr>
        <p:txBody>
          <a:bodyPr/>
          <a:lstStyle>
            <a:lvl1pPr marL="213637" indent="-213637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1292" indent="-223574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4296" indent="-178859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014" indent="-178859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731" indent="-178859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7450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5168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2886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0604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000" dirty="0"/>
              <a:t>Egenfinansierer/subsidierer din kommune fastlegeordningen utover den ordinære fastlegeordningen (hovedmodellen), dvs. utover basistilskuddet og eventuelle utjamningstilskudd? Base: Alle  </a:t>
            </a:r>
            <a:endParaRPr lang="nb-NO" sz="1000" dirty="0">
              <a:latin typeface="Calibri" panose="020F050202020403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C41EF30E-A080-4AB4-9578-0A226F653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806" y="4538292"/>
            <a:ext cx="808581" cy="418673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5542B93-1440-45F8-9BE8-2FCE18D92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7229257"/>
              </p:ext>
            </p:extLst>
          </p:nvPr>
        </p:nvGraphicFramePr>
        <p:xfrm>
          <a:off x="495114" y="936701"/>
          <a:ext cx="5566689" cy="3024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885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CC28A94-C7A0-44D6-9545-BC20AEC7C24E}"/>
              </a:ext>
            </a:extLst>
          </p:cNvPr>
          <p:cNvSpPr/>
          <p:nvPr/>
        </p:nvSpPr>
        <p:spPr>
          <a:xfrm>
            <a:off x="254000" y="200830"/>
            <a:ext cx="8686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/>
            <a:r>
              <a:rPr lang="nb-NO" b="1" dirty="0"/>
              <a:t>Hyppigere subsidiering blant mindre sentrale kommuner og mellomstore kommuner målt i folkemengde, mindre forskjell avhengig av størrelse nå enn tidligere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5847B0B-C39F-4EBB-9B34-F5A7C3ECBE01}"/>
              </a:ext>
            </a:extLst>
          </p:cNvPr>
          <p:cNvSpPr/>
          <p:nvPr/>
        </p:nvSpPr>
        <p:spPr>
          <a:xfrm>
            <a:off x="254001" y="4445931"/>
            <a:ext cx="6270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00" dirty="0"/>
              <a:t>Kommuner som egenfinansierer/subsidierer fastlegeordningen utover den ordinære fastlegeordningen. 	                   Sentralitet og folkemengde. Base: Egenfinansierer/subsidierer fastlegeordningen</a:t>
            </a:r>
            <a:endParaRPr lang="nb-NO" sz="1000" dirty="0">
              <a:latin typeface="Calibri" panose="020F050202020403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FEDAA94-9129-4CF5-A739-E9E5E5684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806" y="4538292"/>
            <a:ext cx="808581" cy="418673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5542B93-1440-45F8-9BE8-2FCE18D92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0492906"/>
              </p:ext>
            </p:extLst>
          </p:nvPr>
        </p:nvGraphicFramePr>
        <p:xfrm>
          <a:off x="544180" y="1547789"/>
          <a:ext cx="3630837" cy="225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9DA7C000-DDA3-47FA-B942-901D2641F6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706072"/>
              </p:ext>
            </p:extLst>
          </p:nvPr>
        </p:nvGraphicFramePr>
        <p:xfrm>
          <a:off x="3786956" y="1677143"/>
          <a:ext cx="4406961" cy="1942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723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EFB0015-3139-4279-A83F-D45341FA3B5B}"/>
              </a:ext>
            </a:extLst>
          </p:cNvPr>
          <p:cNvSpPr txBox="1">
            <a:spLocks/>
          </p:cNvSpPr>
          <p:nvPr/>
        </p:nvSpPr>
        <p:spPr>
          <a:xfrm>
            <a:off x="175227" y="4578548"/>
            <a:ext cx="7157585" cy="424985"/>
          </a:xfrm>
          <a:prstGeom prst="rect">
            <a:avLst/>
          </a:prstGeom>
        </p:spPr>
        <p:txBody>
          <a:bodyPr/>
          <a:lstStyle>
            <a:lvl1pPr marL="213637" indent="-213637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1292" indent="-223574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4296" indent="-178859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014" indent="-178859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731" indent="-178859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7450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5168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2886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0604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000" dirty="0"/>
              <a:t>Hvilke typer egenfinansiering/subsidieringsløsninger av fastlegeordningen har din kommune?                      		           Flere svar mulig. Base: Egenfinansierer/subsidierer fastlegeordningen</a:t>
            </a:r>
            <a:endParaRPr lang="nb-NO" sz="1000" dirty="0">
              <a:latin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B5E513-8956-46C3-9538-46A91A240F11}"/>
              </a:ext>
            </a:extLst>
          </p:cNvPr>
          <p:cNvSpPr txBox="1">
            <a:spLocks/>
          </p:cNvSpPr>
          <p:nvPr/>
        </p:nvSpPr>
        <p:spPr>
          <a:xfrm>
            <a:off x="232377" y="179619"/>
            <a:ext cx="8652328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24282" rtl="0" eaLnBrk="1" fontAlgn="auto" latinLnBrk="0" hangingPunct="1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solidFill>
                  <a:srgbClr val="222223"/>
                </a:solidFill>
                <a:latin typeface="Calibri"/>
              </a:rPr>
              <a:t>Fastlønn, gunstige avtaler om leie av praksislokaler/utstyr til næringsdrivende og avtaler om disposisjon av kommunale støttefunksjoner/annet helsepersonell er stadig mye brukt 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7B6506D-0091-428F-8DC7-2B733D27E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806" y="4538292"/>
            <a:ext cx="808581" cy="418673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5542B93-1440-45F8-9BE8-2FCE18D92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9855141"/>
              </p:ext>
            </p:extLst>
          </p:nvPr>
        </p:nvGraphicFramePr>
        <p:xfrm>
          <a:off x="1019391" y="831107"/>
          <a:ext cx="5430474" cy="3647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7835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FC4E770-77F9-4A2C-B57D-E5683B5808A5}"/>
              </a:ext>
            </a:extLst>
          </p:cNvPr>
          <p:cNvSpPr txBox="1">
            <a:spLocks/>
          </p:cNvSpPr>
          <p:nvPr/>
        </p:nvSpPr>
        <p:spPr>
          <a:xfrm>
            <a:off x="232377" y="247352"/>
            <a:ext cx="8772434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24282" rtl="0" eaLnBrk="1" fontAlgn="auto" latinLnBrk="0" hangingPunct="1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solidFill>
                  <a:srgbClr val="222223"/>
                </a:solidFill>
                <a:latin typeface="Calibri"/>
              </a:rPr>
              <a:t>Rundt </a:t>
            </a:r>
            <a:r>
              <a:rPr lang="nb-NO" sz="1800" noProof="0" dirty="0">
                <a:solidFill>
                  <a:srgbClr val="222223"/>
                </a:solidFill>
                <a:latin typeface="Calibri"/>
              </a:rPr>
              <a:t>9 av 10 som subsidierer har gjort dette over flere år</a:t>
            </a:r>
            <a:r>
              <a:rPr lang="nb-NO" sz="1800" dirty="0">
                <a:solidFill>
                  <a:srgbClr val="222223"/>
                </a:solidFill>
                <a:latin typeface="Calibri"/>
              </a:rPr>
              <a:t>.</a:t>
            </a:r>
            <a:r>
              <a:rPr lang="nb-NO" sz="1800" noProof="0" dirty="0">
                <a:solidFill>
                  <a:srgbClr val="222223"/>
                </a:solidFill>
                <a:latin typeface="Calibri"/>
              </a:rPr>
              <a:t> Flere enn tidligere oppgir at subsidieringen </a:t>
            </a:r>
            <a:r>
              <a:rPr lang="nb-NO" sz="1800" dirty="0">
                <a:solidFill>
                  <a:srgbClr val="222223"/>
                </a:solidFill>
                <a:latin typeface="Calibri"/>
              </a:rPr>
              <a:t>har økt over tid. 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33B769-781F-4703-B437-7A26B5265EDF}"/>
              </a:ext>
            </a:extLst>
          </p:cNvPr>
          <p:cNvSpPr txBox="1">
            <a:spLocks/>
          </p:cNvSpPr>
          <p:nvPr/>
        </p:nvSpPr>
        <p:spPr>
          <a:xfrm>
            <a:off x="4043151" y="4366325"/>
            <a:ext cx="3651677" cy="654986"/>
          </a:xfrm>
          <a:prstGeom prst="rect">
            <a:avLst/>
          </a:prstGeom>
        </p:spPr>
        <p:txBody>
          <a:bodyPr/>
          <a:lstStyle>
            <a:lvl1pPr marL="213637" indent="-213637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1292" indent="-223574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4296" indent="-178859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014" indent="-178859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731" indent="-178859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7450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5168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2886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0604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000" dirty="0"/>
              <a:t>Jeg opplever at omfanget av egenfinansiering/subsidiering av fastlegeordningen i min kommune har…  		             Base: Egenfinansierer/subsidierer fastlegeordningen </a:t>
            </a:r>
            <a:endParaRPr lang="nb-NO" sz="1000" dirty="0">
              <a:latin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4DBAB77-4287-4069-AFF7-A991673C91AA}"/>
              </a:ext>
            </a:extLst>
          </p:cNvPr>
          <p:cNvSpPr txBox="1">
            <a:spLocks/>
          </p:cNvSpPr>
          <p:nvPr/>
        </p:nvSpPr>
        <p:spPr>
          <a:xfrm>
            <a:off x="7518615" y="1674096"/>
            <a:ext cx="1486196" cy="8309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b-NO" sz="1200" b="0" dirty="0">
                <a:latin typeface="+mn-lt"/>
              </a:rPr>
              <a:t>Andelen kommuner som har subsidiert fastlegeordningen over flere år, øker med synkende sentralitet.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860C1D0-C34E-45C6-9954-9A644D6902AA}"/>
              </a:ext>
            </a:extLst>
          </p:cNvPr>
          <p:cNvSpPr/>
          <p:nvPr/>
        </p:nvSpPr>
        <p:spPr>
          <a:xfrm>
            <a:off x="419656" y="4369115"/>
            <a:ext cx="35390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00" dirty="0"/>
              <a:t>Min kommune har hatt egenfinansiering/subsidiering av fastlegeordningen…                                                                            Base: Egenfinansierer/subsidierer fastlegeordningen 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AFC0D7D-1CB6-4B70-96FE-322B6944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806" y="4538292"/>
            <a:ext cx="808581" cy="418673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5542B93-1440-45F8-9BE8-2FCE18D92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609556"/>
              </p:ext>
            </p:extLst>
          </p:nvPr>
        </p:nvGraphicFramePr>
        <p:xfrm>
          <a:off x="493480" y="1484157"/>
          <a:ext cx="2902585" cy="192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D5542B93-1440-45F8-9BE8-2FCE18D92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3272583"/>
              </p:ext>
            </p:extLst>
          </p:nvPr>
        </p:nvGraphicFramePr>
        <p:xfrm>
          <a:off x="3958723" y="1441295"/>
          <a:ext cx="3286125" cy="192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7748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49768FB-FE7D-4705-BB60-DE254AF6C7BA}"/>
              </a:ext>
            </a:extLst>
          </p:cNvPr>
          <p:cNvSpPr txBox="1">
            <a:spLocks/>
          </p:cNvSpPr>
          <p:nvPr/>
        </p:nvSpPr>
        <p:spPr>
          <a:xfrm>
            <a:off x="232377" y="201459"/>
            <a:ext cx="8652328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b-NO" sz="1800" dirty="0"/>
              <a:t>Stabiliserings- og rekrutteringsutfordringer er fortsatt mest vanlige årsaker til utvikling av subsidieringstilbud 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749970-2E1C-4376-B2A4-A296F9C80B3A}"/>
              </a:ext>
            </a:extLst>
          </p:cNvPr>
          <p:cNvSpPr txBox="1">
            <a:spLocks/>
          </p:cNvSpPr>
          <p:nvPr/>
        </p:nvSpPr>
        <p:spPr>
          <a:xfrm>
            <a:off x="147461" y="4569994"/>
            <a:ext cx="7157585" cy="468174"/>
          </a:xfrm>
          <a:prstGeom prst="rect">
            <a:avLst/>
          </a:prstGeom>
        </p:spPr>
        <p:txBody>
          <a:bodyPr/>
          <a:lstStyle>
            <a:lvl1pPr marL="213637" indent="-213637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1292" indent="-223574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4296" indent="-178859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014" indent="-178859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731" indent="-178859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7450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5168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2886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0604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000" dirty="0"/>
              <a:t>Min kommune egenfinansierer/subsidierer den ordinære fastlegeordningen med mål om å:                         	                                     Flere svar mulig. Base: Egenfinansierer/subsidierer fastlegeordningen</a:t>
            </a:r>
            <a:endParaRPr lang="nb-NO" sz="1000" dirty="0">
              <a:latin typeface="Calibri" panose="020F0502020204030204" pitchFamily="34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9CD4E2F-EE8D-47F7-93F5-982F9B8D9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806" y="4538292"/>
            <a:ext cx="808581" cy="418673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5542B93-1440-45F8-9BE8-2FCE18D92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194356"/>
              </p:ext>
            </p:extLst>
          </p:nvPr>
        </p:nvGraphicFramePr>
        <p:xfrm>
          <a:off x="85013" y="651231"/>
          <a:ext cx="8068269" cy="3883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295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6AB3B08-09D8-4D7F-BE3A-EB0C9106D876}"/>
              </a:ext>
            </a:extLst>
          </p:cNvPr>
          <p:cNvSpPr txBox="1">
            <a:spLocks/>
          </p:cNvSpPr>
          <p:nvPr/>
        </p:nvSpPr>
        <p:spPr>
          <a:xfrm>
            <a:off x="232376" y="281710"/>
            <a:ext cx="3478749" cy="103874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b-NO" sz="1500" dirty="0"/>
              <a:t>Av kommunene som subsidierer fastlegeordningen har 84 % merkostnader. Samlet sett utgjør dette 224 kommuner i 2020, mot 227 kommuner i 2019, 221 kommuner i 2018 og 212 kommuner i 2017.</a:t>
            </a:r>
            <a:endParaRPr kumimoji="0" lang="nb-NO" sz="1500" b="1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C7F612-6226-4B66-9D1A-05CA367D49DB}"/>
              </a:ext>
            </a:extLst>
          </p:cNvPr>
          <p:cNvSpPr txBox="1">
            <a:spLocks/>
          </p:cNvSpPr>
          <p:nvPr/>
        </p:nvSpPr>
        <p:spPr>
          <a:xfrm>
            <a:off x="175228" y="3935967"/>
            <a:ext cx="3465440" cy="646331"/>
          </a:xfrm>
          <a:prstGeom prst="rect">
            <a:avLst/>
          </a:prstGeom>
        </p:spPr>
        <p:txBody>
          <a:bodyPr/>
          <a:lstStyle>
            <a:lvl1pPr marL="213637" indent="-213637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1292" indent="-223574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4296" indent="-178859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014" indent="-178859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731" indent="-178859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7450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5168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2886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0604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000" dirty="0"/>
              <a:t>Hadde din kommune merkostnader knyttet til egenfinansiering /subsidieringsordninger av fastlegeordningen i 2017/2018/2019/2020?</a:t>
            </a:r>
          </a:p>
          <a:p>
            <a:pPr marL="0" indent="0">
              <a:buNone/>
            </a:pPr>
            <a:r>
              <a:rPr lang="nb-NO" sz="1000" dirty="0"/>
              <a:t>Base: Egenfinansierer/subsidierer fastlegeordningen</a:t>
            </a:r>
            <a:endParaRPr lang="nb-NO" sz="1000" dirty="0">
              <a:latin typeface="Calibri" panose="020F050202020403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D7A7A7A-F7C8-4C28-BDDB-1CE5DE3E0FA9}"/>
              </a:ext>
            </a:extLst>
          </p:cNvPr>
          <p:cNvSpPr/>
          <p:nvPr/>
        </p:nvSpPr>
        <p:spPr>
          <a:xfrm>
            <a:off x="3983093" y="267310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1500" b="1" dirty="0">
                <a:latin typeface="+mj-lt"/>
                <a:ea typeface="Arial" panose="020B0604020202020204" pitchFamily="34" charset="0"/>
              </a:rPr>
              <a:t>Samlede merkostnader for kommunesektoren estimeres til 591 millioner kroner i 2020, mot 520 millioner kroner i 2019, 439 millioner kroner i 2018 og 378 millioner kroner i 2017. </a:t>
            </a:r>
          </a:p>
          <a:p>
            <a:endParaRPr lang="nb-NO" sz="1500" dirty="0">
              <a:latin typeface="+mj-lt"/>
              <a:ea typeface="Arial" panose="020B0604020202020204" pitchFamily="34" charset="0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8759F1C-2BEB-40EF-BC11-C3FEE1642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806" y="4538292"/>
            <a:ext cx="808581" cy="418673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C6BC08AC-041A-4B7A-924B-570F6A65A543}"/>
              </a:ext>
            </a:extLst>
          </p:cNvPr>
          <p:cNvSpPr/>
          <p:nvPr/>
        </p:nvSpPr>
        <p:spPr>
          <a:xfrm>
            <a:off x="4062537" y="3909023"/>
            <a:ext cx="43758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00" dirty="0"/>
              <a:t>Estimerte merkostnader knyttet til egenfinansiering/subsidieringsordninger av fastlegeordningen i 2017/2018/2019/2020. Tusen kroner. 95%-konfidensintervall. </a:t>
            </a:r>
            <a:r>
              <a:rPr lang="nb-NO" sz="1000" dirty="0">
                <a:ea typeface="Arial" panose="020B0604020202020204" pitchFamily="34" charset="0"/>
              </a:rPr>
              <a:t>Estimatet er basert på rapporterte merkostnader og gjennomsnittskostnad fra surveyene.</a:t>
            </a:r>
            <a:endParaRPr lang="nb-NO" sz="1000" dirty="0"/>
          </a:p>
          <a:p>
            <a:endParaRPr lang="nb-NO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D6D4AC6-DE09-49E8-AC44-C80EBAD85E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393887"/>
              </p:ext>
            </p:extLst>
          </p:nvPr>
        </p:nvGraphicFramePr>
        <p:xfrm>
          <a:off x="232376" y="1699446"/>
          <a:ext cx="2916727" cy="206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Bilde 7">
            <a:extLst>
              <a:ext uri="{FF2B5EF4-FFF2-40B4-BE49-F238E27FC236}">
                <a16:creationId xmlns:a16="http://schemas.microsoft.com/office/drawing/2014/main" id="{A031BA8F-1219-4DEE-A5C6-428B78755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537" y="1943862"/>
            <a:ext cx="4773690" cy="117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29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782F63-6865-484E-A896-2682246FF585}"/>
              </a:ext>
            </a:extLst>
          </p:cNvPr>
          <p:cNvSpPr txBox="1">
            <a:spLocks/>
          </p:cNvSpPr>
          <p:nvPr/>
        </p:nvSpPr>
        <p:spPr>
          <a:xfrm>
            <a:off x="323340" y="276891"/>
            <a:ext cx="8652328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b-NO" sz="1800" dirty="0"/>
              <a:t>Subsidiering av fastlegeordningen forekommer relativt hyppig, og innsatsen utgjorde en ikke-ubetydelig kostnad for kommune-Norge i perioden 2017-2020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6162E00-5DF4-443C-AB1D-ECA71B9D5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806" y="4538292"/>
            <a:ext cx="808581" cy="41867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B9BEEF0-AA9A-47FC-ADD8-E75618A71A22}"/>
              </a:ext>
            </a:extLst>
          </p:cNvPr>
          <p:cNvSpPr/>
          <p:nvPr/>
        </p:nvSpPr>
        <p:spPr>
          <a:xfrm>
            <a:off x="5824539" y="1341826"/>
            <a:ext cx="31912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/>
              <a:t>Merkostnadene er estimert til å utgjøre 19 % av kommunenes kostnader til basistilskudd og utjamningstilskudd (3,1 mrd. kroner) ved finansiering av fastlegeordningen i 2020.</a:t>
            </a:r>
          </a:p>
          <a:p>
            <a:endParaRPr lang="nb-NO" sz="1200" dirty="0"/>
          </a:p>
          <a:p>
            <a:r>
              <a:rPr lang="nb-NO" sz="1200" dirty="0"/>
              <a:t>Til sammenligning utgjorde de estimerte merkostnadene ved finansiering av fastlegeordningen i 2019 21 % av kommunenes kostnader til basistilskudd og utjamningstilskudd (2,7 mrd. kroner). I 2017 var estimatet på 15 % av kommunenes kostnader til basistilskudd og utjamningstilskudd (2,5 mrd. kroner). </a:t>
            </a:r>
            <a:endParaRPr lang="nb-NO" sz="1200" dirty="0">
              <a:solidFill>
                <a:srgbClr val="222223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2BB164E-9944-4162-9901-2ABA63980940}"/>
              </a:ext>
            </a:extLst>
          </p:cNvPr>
          <p:cNvSpPr txBox="1">
            <a:spLocks/>
          </p:cNvSpPr>
          <p:nvPr/>
        </p:nvSpPr>
        <p:spPr>
          <a:xfrm>
            <a:off x="266188" y="4192153"/>
            <a:ext cx="6880569" cy="692277"/>
          </a:xfrm>
          <a:prstGeom prst="rect">
            <a:avLst/>
          </a:prstGeom>
        </p:spPr>
        <p:txBody>
          <a:bodyPr/>
          <a:lstStyle>
            <a:lvl1pPr marL="213637" indent="-213637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1292" indent="-223574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4296" indent="-178859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014" indent="-178859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731" indent="-178859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7450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5168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2886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0604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000" dirty="0"/>
              <a:t>Estimerte merkostnader til subsidieringsordninger av fastlegeordningen i 2017/2018/2019/2020 som andel av basistilskudd og utjamningstilskudd. 95%-konfidensintervall.</a:t>
            </a:r>
            <a:br>
              <a:rPr lang="nb-NO" sz="1000" dirty="0"/>
            </a:br>
            <a:endParaRPr lang="nb-NO" sz="800" dirty="0"/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C1E1EC97-0266-47BB-8FEC-28673374A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91986"/>
              </p:ext>
            </p:extLst>
          </p:nvPr>
        </p:nvGraphicFramePr>
        <p:xfrm>
          <a:off x="323340" y="1886786"/>
          <a:ext cx="5308813" cy="765529"/>
        </p:xfrm>
        <a:graphic>
          <a:graphicData uri="http://schemas.openxmlformats.org/drawingml/2006/table">
            <a:tbl>
              <a:tblPr firstRow="1" firstCol="1" bandRow="1"/>
              <a:tblGrid>
                <a:gridCol w="2010577">
                  <a:extLst>
                    <a:ext uri="{9D8B030D-6E8A-4147-A177-3AD203B41FA5}">
                      <a16:colId xmlns:a16="http://schemas.microsoft.com/office/drawing/2014/main" val="3391432873"/>
                    </a:ext>
                  </a:extLst>
                </a:gridCol>
                <a:gridCol w="739906">
                  <a:extLst>
                    <a:ext uri="{9D8B030D-6E8A-4147-A177-3AD203B41FA5}">
                      <a16:colId xmlns:a16="http://schemas.microsoft.com/office/drawing/2014/main" val="3801810927"/>
                    </a:ext>
                  </a:extLst>
                </a:gridCol>
                <a:gridCol w="880506">
                  <a:extLst>
                    <a:ext uri="{9D8B030D-6E8A-4147-A177-3AD203B41FA5}">
                      <a16:colId xmlns:a16="http://schemas.microsoft.com/office/drawing/2014/main" val="692164686"/>
                    </a:ext>
                  </a:extLst>
                </a:gridCol>
                <a:gridCol w="884021">
                  <a:extLst>
                    <a:ext uri="{9D8B030D-6E8A-4147-A177-3AD203B41FA5}">
                      <a16:colId xmlns:a16="http://schemas.microsoft.com/office/drawing/2014/main" val="2236473633"/>
                    </a:ext>
                  </a:extLst>
                </a:gridCol>
                <a:gridCol w="793803">
                  <a:extLst>
                    <a:ext uri="{9D8B030D-6E8A-4147-A177-3AD203B41FA5}">
                      <a16:colId xmlns:a16="http://schemas.microsoft.com/office/drawing/2014/main" val="4230735674"/>
                    </a:ext>
                  </a:extLst>
                </a:gridCol>
              </a:tblGrid>
              <a:tr h="284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470653"/>
                  </a:ext>
                </a:extLst>
              </a:tr>
              <a:tr h="140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Konfidensintervall nedre grense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12 %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13 %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16 %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15 %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446674"/>
                  </a:ext>
                </a:extLst>
              </a:tr>
              <a:tr h="140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Gjennomsnitt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15 %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18 %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21 %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19 %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28423"/>
                  </a:ext>
                </a:extLst>
              </a:tr>
              <a:tr h="140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Konfidensintervall øvre grense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20 %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21 %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23 %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23 %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515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00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782F63-6865-484E-A896-2682246FF585}"/>
              </a:ext>
            </a:extLst>
          </p:cNvPr>
          <p:cNvSpPr txBox="1">
            <a:spLocks/>
          </p:cNvSpPr>
          <p:nvPr/>
        </p:nvSpPr>
        <p:spPr>
          <a:xfrm>
            <a:off x="323340" y="276891"/>
            <a:ext cx="8652328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nb-NO" sz="1800" b="1" i="0" u="none" strike="noStrike" kern="1200" cap="none" spc="0" normalizeH="0" baseline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</a:rPr>
              <a:t>16 % av kommunene har gitt økonomisk kompensasjon til lege(r) ved </a:t>
            </a:r>
            <a:r>
              <a:rPr lang="nb-NO" sz="1800" dirty="0">
                <a:solidFill>
                  <a:srgbClr val="222223"/>
                </a:solidFill>
                <a:latin typeface="Calibri"/>
              </a:rPr>
              <a:t>innløsning</a:t>
            </a:r>
            <a:r>
              <a:rPr kumimoji="0" lang="nb-NO" sz="1800" b="1" i="0" u="none" strike="noStrike" kern="1200" cap="none" spc="0" normalizeH="0" baseline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</a:rPr>
              <a:t> av hjemmel i løpet av 2020, dette er på nivå med i 2019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6162E00-5DF4-443C-AB1D-ECA71B9D5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806" y="4538292"/>
            <a:ext cx="808581" cy="418673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2BB164E-9944-4162-9901-2ABA63980940}"/>
              </a:ext>
            </a:extLst>
          </p:cNvPr>
          <p:cNvSpPr txBox="1">
            <a:spLocks/>
          </p:cNvSpPr>
          <p:nvPr/>
        </p:nvSpPr>
        <p:spPr>
          <a:xfrm>
            <a:off x="199513" y="4172595"/>
            <a:ext cx="3848612" cy="692277"/>
          </a:xfrm>
          <a:prstGeom prst="rect">
            <a:avLst/>
          </a:prstGeom>
        </p:spPr>
        <p:txBody>
          <a:bodyPr/>
          <a:lstStyle>
            <a:lvl1pPr marL="213637" indent="-213637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1292" indent="-223574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4296" indent="-178859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014" indent="-178859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731" indent="-178859" algn="l" defTabSz="715436" rtl="0" eaLnBrk="1" latinLnBrk="0" hangingPunct="1">
              <a:lnSpc>
                <a:spcPct val="110000"/>
              </a:lnSpc>
              <a:spcBef>
                <a:spcPts val="204"/>
              </a:spcBef>
              <a:spcAft>
                <a:spcPts val="204"/>
              </a:spcAft>
              <a:buClr>
                <a:schemeClr val="tx1"/>
              </a:buClr>
              <a:buFont typeface="Geomanist Light" pitchFamily="50" charset="0"/>
              <a:buChar char="–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7450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5168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2886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0604" indent="-178859" algn="l" defTabSz="7154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000" dirty="0"/>
              <a:t>Har din kommune gitt økonomisk kompensasjon til lege(r) ved innløsning av hjemmel i løpet av 2019/2020?</a:t>
            </a:r>
            <a:br>
              <a:rPr lang="nb-NO" sz="1000" dirty="0"/>
            </a:br>
            <a:r>
              <a:rPr lang="nb-NO" sz="1000" dirty="0"/>
              <a:t>Base: Alle</a:t>
            </a:r>
            <a:endParaRPr lang="nb-NO" sz="8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D6D4AC6-DE09-49E8-AC44-C80EBAD85E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043464"/>
              </p:ext>
            </p:extLst>
          </p:nvPr>
        </p:nvGraphicFramePr>
        <p:xfrm>
          <a:off x="242376" y="1524674"/>
          <a:ext cx="4542218" cy="195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DDEA3164-4E9B-4158-BAE9-B1A961FDC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167851"/>
              </p:ext>
            </p:extLst>
          </p:nvPr>
        </p:nvGraphicFramePr>
        <p:xfrm>
          <a:off x="5575142" y="2189043"/>
          <a:ext cx="3073558" cy="1474472"/>
        </p:xfrm>
        <a:graphic>
          <a:graphicData uri="http://schemas.openxmlformats.org/drawingml/2006/table">
            <a:tbl>
              <a:tblPr firstRow="1" firstCol="1" bandRow="1"/>
              <a:tblGrid>
                <a:gridCol w="1613324">
                  <a:extLst>
                    <a:ext uri="{9D8B030D-6E8A-4147-A177-3AD203B41FA5}">
                      <a16:colId xmlns:a16="http://schemas.microsoft.com/office/drawing/2014/main" val="2718470922"/>
                    </a:ext>
                  </a:extLst>
                </a:gridCol>
                <a:gridCol w="827597">
                  <a:extLst>
                    <a:ext uri="{9D8B030D-6E8A-4147-A177-3AD203B41FA5}">
                      <a16:colId xmlns:a16="http://schemas.microsoft.com/office/drawing/2014/main" val="1401030894"/>
                    </a:ext>
                  </a:extLst>
                </a:gridCol>
                <a:gridCol w="632637">
                  <a:extLst>
                    <a:ext uri="{9D8B030D-6E8A-4147-A177-3AD203B41FA5}">
                      <a16:colId xmlns:a16="http://schemas.microsoft.com/office/drawing/2014/main" val="1232488015"/>
                    </a:ext>
                  </a:extLst>
                </a:gridCol>
              </a:tblGrid>
              <a:tr h="307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487933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Per kommune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Samlet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862166"/>
                  </a:ext>
                </a:extLst>
              </a:tr>
              <a:tr h="57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Konfidensintervall nedre grense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812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45 276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46210"/>
                  </a:ext>
                </a:extLst>
              </a:tr>
              <a:tr h="125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Gjennomsnitt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1 194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66 580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963295"/>
                  </a:ext>
                </a:extLst>
              </a:tr>
              <a:tr h="73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Konfidensintervall øvre grense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1 637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91 295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167992"/>
                  </a:ext>
                </a:extLst>
              </a:tr>
            </a:tbl>
          </a:graphicData>
        </a:graphic>
      </p:graphicFrame>
      <p:sp>
        <p:nvSpPr>
          <p:cNvPr id="11" name="Rektangel 10">
            <a:extLst>
              <a:ext uri="{FF2B5EF4-FFF2-40B4-BE49-F238E27FC236}">
                <a16:creationId xmlns:a16="http://schemas.microsoft.com/office/drawing/2014/main" id="{0E47D2A4-C176-469F-9A16-C8B861001662}"/>
              </a:ext>
            </a:extLst>
          </p:cNvPr>
          <p:cNvSpPr/>
          <p:nvPr/>
        </p:nvSpPr>
        <p:spPr>
          <a:xfrm>
            <a:off x="5491163" y="1107330"/>
            <a:ext cx="32718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1200" dirty="0"/>
          </a:p>
          <a:p>
            <a:r>
              <a:rPr lang="nb-NO" sz="1200" dirty="0"/>
              <a:t>Vi anslår at 56 kommuner totalt har innløst 81 hjemler i 2020.</a:t>
            </a:r>
            <a:r>
              <a:rPr lang="nb-NO" sz="1200" dirty="0">
                <a:solidFill>
                  <a:srgbClr val="222223"/>
                </a:solidFill>
              </a:rPr>
              <a:t> </a:t>
            </a:r>
            <a:r>
              <a:rPr lang="nb-NO" sz="1200" dirty="0"/>
              <a:t>De samlede kostnadene til hjemmelsinnløsninger for 2020 estimeres til om lag 67 millioner kroner for kommunene samlet.</a:t>
            </a:r>
            <a:endParaRPr lang="nb-NO" sz="1200" dirty="0">
              <a:solidFill>
                <a:srgbClr val="222223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6A46BEB-74C6-4E4F-B400-6BDDBF34C2CE}"/>
              </a:ext>
            </a:extLst>
          </p:cNvPr>
          <p:cNvSpPr/>
          <p:nvPr/>
        </p:nvSpPr>
        <p:spPr>
          <a:xfrm>
            <a:off x="5495926" y="4092217"/>
            <a:ext cx="3609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00" dirty="0">
                <a:ea typeface="Arial" panose="020B0604020202020204" pitchFamily="34" charset="0"/>
              </a:rPr>
              <a:t>Estimerte merkostnader </a:t>
            </a:r>
            <a:r>
              <a:rPr lang="nb-NO" sz="1000" dirty="0">
                <a:ea typeface="Arial" panose="020B0604020202020204" pitchFamily="34" charset="0"/>
                <a:cs typeface="Times New Roman" panose="02020603050405020304" pitchFamily="18" charset="0"/>
              </a:rPr>
              <a:t>knyttet til overføring av hjemler, 2020. Tusen kroner. 95%-konfidensintervall.</a:t>
            </a:r>
            <a:endParaRPr lang="nb-NO" sz="10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19019"/>
      </p:ext>
    </p:extLst>
  </p:cSld>
  <p:clrMapOvr>
    <a:masterClrMapping/>
  </p:clrMapOvr>
</p:sld>
</file>

<file path=ppt/theme/theme1.xml><?xml version="1.0" encoding="utf-8"?>
<a:theme xmlns:a="http://schemas.openxmlformats.org/drawingml/2006/main" name="PPT Template - Ipsos Marketing wide">
  <a:themeElements>
    <a:clrScheme name="IpsosCURRENT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pisefakta 2018 template" id="{73670C57-857C-4C65-959C-CF98BF428A41}" vid="{F820A802-8CA4-4AAE-A6A1-265B5AC7D1AD}"/>
    </a:ext>
  </a:extLst>
</a:theme>
</file>

<file path=ppt/theme/theme2.xml><?xml version="1.0" encoding="utf-8"?>
<a:theme xmlns:a="http://schemas.openxmlformats.org/drawingml/2006/main" name="Blank">
  <a:themeElements>
    <a:clrScheme name="IpsosCURRENT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Blank">
  <a:themeElements>
    <a:clrScheme name="IpsosCURRENT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Blank">
  <a:themeElements>
    <a:clrScheme name="IpsosCURRENT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kens tall">
    <a:dk1>
      <a:srgbClr val="000000"/>
    </a:dk1>
    <a:lt1>
      <a:srgbClr val="FFFFFF"/>
    </a:lt1>
    <a:dk2>
      <a:srgbClr val="1F497D"/>
    </a:dk2>
    <a:lt2>
      <a:srgbClr val="BCBEC0"/>
    </a:lt2>
    <a:accent1>
      <a:srgbClr val="008E94"/>
    </a:accent1>
    <a:accent2>
      <a:srgbClr val="FBB040"/>
    </a:accent2>
    <a:accent3>
      <a:srgbClr val="ED6737"/>
    </a:accent3>
    <a:accent4>
      <a:srgbClr val="A8CCDD"/>
    </a:accent4>
    <a:accent5>
      <a:srgbClr val="A1C46B"/>
    </a:accent5>
    <a:accent6>
      <a:srgbClr val="281051"/>
    </a:accent6>
    <a:hlink>
      <a:srgbClr val="1F497D"/>
    </a:hlink>
    <a:folHlink>
      <a:srgbClr val="008E94"/>
    </a:folHlink>
  </a:clrScheme>
  <a:fontScheme name="Ukens tal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Ukens tall">
    <a:dk1>
      <a:srgbClr val="000000"/>
    </a:dk1>
    <a:lt1>
      <a:srgbClr val="FFFFFF"/>
    </a:lt1>
    <a:dk2>
      <a:srgbClr val="1F497D"/>
    </a:dk2>
    <a:lt2>
      <a:srgbClr val="BCBEC0"/>
    </a:lt2>
    <a:accent1>
      <a:srgbClr val="008E94"/>
    </a:accent1>
    <a:accent2>
      <a:srgbClr val="FBB040"/>
    </a:accent2>
    <a:accent3>
      <a:srgbClr val="ED6737"/>
    </a:accent3>
    <a:accent4>
      <a:srgbClr val="A8CCDD"/>
    </a:accent4>
    <a:accent5>
      <a:srgbClr val="A1C46B"/>
    </a:accent5>
    <a:accent6>
      <a:srgbClr val="281051"/>
    </a:accent6>
    <a:hlink>
      <a:srgbClr val="1F497D"/>
    </a:hlink>
    <a:folHlink>
      <a:srgbClr val="008E94"/>
    </a:folHlink>
  </a:clrScheme>
  <a:fontScheme name="Ukens tal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Ukens tall">
    <a:dk1>
      <a:srgbClr val="000000"/>
    </a:dk1>
    <a:lt1>
      <a:srgbClr val="FFFFFF"/>
    </a:lt1>
    <a:dk2>
      <a:srgbClr val="1F497D"/>
    </a:dk2>
    <a:lt2>
      <a:srgbClr val="BCBEC0"/>
    </a:lt2>
    <a:accent1>
      <a:srgbClr val="008E94"/>
    </a:accent1>
    <a:accent2>
      <a:srgbClr val="FBB040"/>
    </a:accent2>
    <a:accent3>
      <a:srgbClr val="ED6737"/>
    </a:accent3>
    <a:accent4>
      <a:srgbClr val="A8CCDD"/>
    </a:accent4>
    <a:accent5>
      <a:srgbClr val="A1C46B"/>
    </a:accent5>
    <a:accent6>
      <a:srgbClr val="281051"/>
    </a:accent6>
    <a:hlink>
      <a:srgbClr val="1F497D"/>
    </a:hlink>
    <a:folHlink>
      <a:srgbClr val="008E94"/>
    </a:folHlink>
  </a:clrScheme>
  <a:fontScheme name="Ukens tal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Ukens tall">
    <a:dk1>
      <a:srgbClr val="000000"/>
    </a:dk1>
    <a:lt1>
      <a:srgbClr val="FFFFFF"/>
    </a:lt1>
    <a:dk2>
      <a:srgbClr val="1F497D"/>
    </a:dk2>
    <a:lt2>
      <a:srgbClr val="BCBEC0"/>
    </a:lt2>
    <a:accent1>
      <a:srgbClr val="008E94"/>
    </a:accent1>
    <a:accent2>
      <a:srgbClr val="FBB040"/>
    </a:accent2>
    <a:accent3>
      <a:srgbClr val="ED6737"/>
    </a:accent3>
    <a:accent4>
      <a:srgbClr val="A8CCDD"/>
    </a:accent4>
    <a:accent5>
      <a:srgbClr val="A1C46B"/>
    </a:accent5>
    <a:accent6>
      <a:srgbClr val="281051"/>
    </a:accent6>
    <a:hlink>
      <a:srgbClr val="1F497D"/>
    </a:hlink>
    <a:folHlink>
      <a:srgbClr val="008E94"/>
    </a:folHlink>
  </a:clrScheme>
  <a:fontScheme name="Ukens tal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Ukens tall">
    <a:dk1>
      <a:srgbClr val="000000"/>
    </a:dk1>
    <a:lt1>
      <a:srgbClr val="FFFFFF"/>
    </a:lt1>
    <a:dk2>
      <a:srgbClr val="1F497D"/>
    </a:dk2>
    <a:lt2>
      <a:srgbClr val="BCBEC0"/>
    </a:lt2>
    <a:accent1>
      <a:srgbClr val="008E94"/>
    </a:accent1>
    <a:accent2>
      <a:srgbClr val="FBB040"/>
    </a:accent2>
    <a:accent3>
      <a:srgbClr val="ED6737"/>
    </a:accent3>
    <a:accent4>
      <a:srgbClr val="A8CCDD"/>
    </a:accent4>
    <a:accent5>
      <a:srgbClr val="A1C46B"/>
    </a:accent5>
    <a:accent6>
      <a:srgbClr val="281051"/>
    </a:accent6>
    <a:hlink>
      <a:srgbClr val="1F497D"/>
    </a:hlink>
    <a:folHlink>
      <a:srgbClr val="008E94"/>
    </a:folHlink>
  </a:clrScheme>
  <a:fontScheme name="Ukens tal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Ukens tall">
    <a:dk1>
      <a:srgbClr val="000000"/>
    </a:dk1>
    <a:lt1>
      <a:srgbClr val="FFFFFF"/>
    </a:lt1>
    <a:dk2>
      <a:srgbClr val="1F497D"/>
    </a:dk2>
    <a:lt2>
      <a:srgbClr val="BCBEC0"/>
    </a:lt2>
    <a:accent1>
      <a:srgbClr val="008E94"/>
    </a:accent1>
    <a:accent2>
      <a:srgbClr val="FBB040"/>
    </a:accent2>
    <a:accent3>
      <a:srgbClr val="ED6737"/>
    </a:accent3>
    <a:accent4>
      <a:srgbClr val="A8CCDD"/>
    </a:accent4>
    <a:accent5>
      <a:srgbClr val="A1C46B"/>
    </a:accent5>
    <a:accent6>
      <a:srgbClr val="281051"/>
    </a:accent6>
    <a:hlink>
      <a:srgbClr val="1F497D"/>
    </a:hlink>
    <a:folHlink>
      <a:srgbClr val="008E94"/>
    </a:folHlink>
  </a:clrScheme>
  <a:fontScheme name="Ukens tal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Ukens tall">
    <a:dk1>
      <a:srgbClr val="000000"/>
    </a:dk1>
    <a:lt1>
      <a:srgbClr val="FFFFFF"/>
    </a:lt1>
    <a:dk2>
      <a:srgbClr val="1F497D"/>
    </a:dk2>
    <a:lt2>
      <a:srgbClr val="BCBEC0"/>
    </a:lt2>
    <a:accent1>
      <a:srgbClr val="008E94"/>
    </a:accent1>
    <a:accent2>
      <a:srgbClr val="FBB040"/>
    </a:accent2>
    <a:accent3>
      <a:srgbClr val="ED6737"/>
    </a:accent3>
    <a:accent4>
      <a:srgbClr val="A8CCDD"/>
    </a:accent4>
    <a:accent5>
      <a:srgbClr val="A1C46B"/>
    </a:accent5>
    <a:accent6>
      <a:srgbClr val="281051"/>
    </a:accent6>
    <a:hlink>
      <a:srgbClr val="1F497D"/>
    </a:hlink>
    <a:folHlink>
      <a:srgbClr val="008E94"/>
    </a:folHlink>
  </a:clrScheme>
  <a:fontScheme name="Ukens tal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Ukens tall">
    <a:dk1>
      <a:srgbClr val="000000"/>
    </a:dk1>
    <a:lt1>
      <a:srgbClr val="FFFFFF"/>
    </a:lt1>
    <a:dk2>
      <a:srgbClr val="1F497D"/>
    </a:dk2>
    <a:lt2>
      <a:srgbClr val="BCBEC0"/>
    </a:lt2>
    <a:accent1>
      <a:srgbClr val="008E94"/>
    </a:accent1>
    <a:accent2>
      <a:srgbClr val="FBB040"/>
    </a:accent2>
    <a:accent3>
      <a:srgbClr val="ED6737"/>
    </a:accent3>
    <a:accent4>
      <a:srgbClr val="A8CCDD"/>
    </a:accent4>
    <a:accent5>
      <a:srgbClr val="A1C46B"/>
    </a:accent5>
    <a:accent6>
      <a:srgbClr val="281051"/>
    </a:accent6>
    <a:hlink>
      <a:srgbClr val="1F497D"/>
    </a:hlink>
    <a:folHlink>
      <a:srgbClr val="008E94"/>
    </a:folHlink>
  </a:clrScheme>
  <a:fontScheme name="Ukens tal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Ukens tall">
    <a:dk1>
      <a:srgbClr val="000000"/>
    </a:dk1>
    <a:lt1>
      <a:srgbClr val="FFFFFF"/>
    </a:lt1>
    <a:dk2>
      <a:srgbClr val="1F497D"/>
    </a:dk2>
    <a:lt2>
      <a:srgbClr val="BCBEC0"/>
    </a:lt2>
    <a:accent1>
      <a:srgbClr val="008E94"/>
    </a:accent1>
    <a:accent2>
      <a:srgbClr val="FBB040"/>
    </a:accent2>
    <a:accent3>
      <a:srgbClr val="ED6737"/>
    </a:accent3>
    <a:accent4>
      <a:srgbClr val="A8CCDD"/>
    </a:accent4>
    <a:accent5>
      <a:srgbClr val="A1C46B"/>
    </a:accent5>
    <a:accent6>
      <a:srgbClr val="281051"/>
    </a:accent6>
    <a:hlink>
      <a:srgbClr val="1F497D"/>
    </a:hlink>
    <a:folHlink>
      <a:srgbClr val="008E94"/>
    </a:folHlink>
  </a:clrScheme>
  <a:fontScheme name="Ukens tal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Ukens tall">
    <a:dk1>
      <a:srgbClr val="000000"/>
    </a:dk1>
    <a:lt1>
      <a:srgbClr val="FFFFFF"/>
    </a:lt1>
    <a:dk2>
      <a:srgbClr val="1F497D"/>
    </a:dk2>
    <a:lt2>
      <a:srgbClr val="BCBEC0"/>
    </a:lt2>
    <a:accent1>
      <a:srgbClr val="008E94"/>
    </a:accent1>
    <a:accent2>
      <a:srgbClr val="FBB040"/>
    </a:accent2>
    <a:accent3>
      <a:srgbClr val="ED6737"/>
    </a:accent3>
    <a:accent4>
      <a:srgbClr val="A8CCDD"/>
    </a:accent4>
    <a:accent5>
      <a:srgbClr val="A1C46B"/>
    </a:accent5>
    <a:accent6>
      <a:srgbClr val="281051"/>
    </a:accent6>
    <a:hlink>
      <a:srgbClr val="1F497D"/>
    </a:hlink>
    <a:folHlink>
      <a:srgbClr val="008E94"/>
    </a:folHlink>
  </a:clrScheme>
  <a:fontScheme name="Ukens tal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0c403bc-df03-43c8-915b-d2d6e5c89d57">DMFW2D44QQMK-2029864316-3</_dlc_DocId>
    <_dlc_DocIdUrl xmlns="a0c403bc-df03-43c8-915b-d2d6e5c89d57">
      <Url>https://ksiskyen.sharepoint.com/sites/FoU/prosjekter/214038/_layouts/15/DocIdRedir.aspx?ID=DMFW2D44QQMK-2029864316-3</Url>
      <Description>DMFW2D44QQMK-2029864316-3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4F58CE5DB224498B08CF380C825AD8" ma:contentTypeVersion="0" ma:contentTypeDescription="Opprett et nytt dokument." ma:contentTypeScope="" ma:versionID="472b060ca0fc57a7e68ff5c938454a1c">
  <xsd:schema xmlns:xsd="http://www.w3.org/2001/XMLSchema" xmlns:xs="http://www.w3.org/2001/XMLSchema" xmlns:p="http://schemas.microsoft.com/office/2006/metadata/properties" xmlns:ns2="a0c403bc-df03-43c8-915b-d2d6e5c89d57" targetNamespace="http://schemas.microsoft.com/office/2006/metadata/properties" ma:root="true" ma:fieldsID="5e5678f2c5fc825662dc832a1e27253c" ns2:_="">
    <xsd:import namespace="a0c403bc-df03-43c8-915b-d2d6e5c89d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403bc-df03-43c8-915b-d2d6e5c89d5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Fast ID" ma:description="Behold IDen ved tilleggin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9A928C91-71A7-4B9A-BBE7-ED9CF82C1C34}">
  <ds:schemaRefs>
    <ds:schemaRef ds:uri="83338f0f-e771-4232-a24f-f7b5fb96c11e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sharepoint/v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8A1B1FD-E021-473E-8755-6F55B4581A98}"/>
</file>

<file path=customXml/itemProps3.xml><?xml version="1.0" encoding="utf-8"?>
<ds:datastoreItem xmlns:ds="http://schemas.openxmlformats.org/officeDocument/2006/customXml" ds:itemID="{86620D9E-4D6F-41BC-8ABC-1ED64EDD0F34}"/>
</file>

<file path=customXml/itemProps4.xml><?xml version="1.0" encoding="utf-8"?>
<ds:datastoreItem xmlns:ds="http://schemas.openxmlformats.org/officeDocument/2006/customXml" ds:itemID="{92478DC2-ADC8-4C76-8F32-BDFCECBB9310}"/>
</file>

<file path=docProps/app.xml><?xml version="1.0" encoding="utf-8"?>
<Properties xmlns="http://schemas.openxmlformats.org/officeDocument/2006/extended-properties" xmlns:vt="http://schemas.openxmlformats.org/officeDocument/2006/docPropsVTypes">
  <Template>Spisefakta 2018 template</Template>
  <TotalTime>3168</TotalTime>
  <Words>748</Words>
  <Application>Microsoft Office PowerPoint</Application>
  <PresentationFormat>Skjermfremvisning (16:9)</PresentationFormat>
  <Paragraphs>78</Paragraphs>
  <Slides>10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10</vt:i4>
      </vt:variant>
    </vt:vector>
  </HeadingPairs>
  <TitlesOfParts>
    <vt:vector size="18" baseType="lpstr">
      <vt:lpstr>Arial</vt:lpstr>
      <vt:lpstr>Calibri</vt:lpstr>
      <vt:lpstr>Segoe UI Light</vt:lpstr>
      <vt:lpstr>Wingdings</vt:lpstr>
      <vt:lpstr>PPT Template - Ipsos Marketing wide</vt:lpstr>
      <vt:lpstr>Blank</vt:lpstr>
      <vt:lpstr>1_Blank</vt:lpstr>
      <vt:lpstr>2_Blank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Kjetil Strømseth</dc:creator>
  <cp:lastModifiedBy>Linn Sørensen Holst</cp:lastModifiedBy>
  <cp:revision>174</cp:revision>
  <cp:lastPrinted>2018-05-31T09:50:41Z</cp:lastPrinted>
  <dcterms:created xsi:type="dcterms:W3CDTF">2018-03-27T12:08:51Z</dcterms:created>
  <dcterms:modified xsi:type="dcterms:W3CDTF">2021-07-09T17:16:12Z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0x010100814F58CE5DB224498B08CF380C825AD8</vt:lpwstr>
  </property>
  <property fmtid="{D5CDD505-2E9C-101B-9397-08002B2CF9AE}" pid="3" name="_dlc_DocIdItemGuid">
    <vt:lpwstr>c29eb95d-c378-49e5-b052-ebf6410cd876</vt:lpwstr>
  </property>
</Properties>
</file>