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63" r:id="rId2"/>
    <p:sldId id="278" r:id="rId3"/>
    <p:sldId id="279" r:id="rId4"/>
    <p:sldId id="280" r:id="rId5"/>
    <p:sldId id="283" r:id="rId6"/>
    <p:sldId id="282" r:id="rId7"/>
    <p:sldId id="284" r:id="rId8"/>
    <p:sldId id="285" r:id="rId9"/>
    <p:sldId id="260" r:id="rId1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2A6"/>
    <a:srgbClr val="404040"/>
    <a:srgbClr val="965B42"/>
    <a:srgbClr val="007988"/>
    <a:srgbClr val="E8E8E8"/>
    <a:srgbClr val="000000"/>
    <a:srgbClr val="007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uthevingsfarg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ddels stil 1 - uthevingsfarg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ddels stil 2 - uthevingsfarg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5" autoAdjust="0"/>
    <p:restoredTop sz="99761" autoAdjust="0"/>
  </p:normalViewPr>
  <p:slideViewPr>
    <p:cSldViewPr>
      <p:cViewPr varScale="1">
        <p:scale>
          <a:sx n="105" d="100"/>
          <a:sy n="105" d="100"/>
        </p:scale>
        <p:origin x="1872" y="176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openxmlformats.org/officeDocument/2006/relationships/customXml" Target="../customXml/item4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n-NO" dirty="0">
              <a:latin typeface="Helvetica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1C3C95-0256-EE48-BB1F-6AADE21B4892}" type="datetime1">
              <a:rPr lang="nb-NO" smtClean="0">
                <a:latin typeface="Helvetica"/>
              </a:rPr>
              <a:t>23.06.2016</a:t>
            </a:fld>
            <a:endParaRPr lang="nn-NO" dirty="0">
              <a:latin typeface="Helvetic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n-NO" dirty="0">
              <a:latin typeface="Helvetic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2BF046-C5AF-634E-9205-FCA831C9B300}" type="slidenum">
              <a:rPr lang="nn-NO">
                <a:latin typeface="Helvetica"/>
              </a:rPr>
              <a:pPr>
                <a:defRPr/>
              </a:pPr>
              <a:t>‹#›</a:t>
            </a:fld>
            <a:endParaRPr lang="nn-NO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529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pPr>
              <a:defRPr/>
            </a:pPr>
            <a:fld id="{5BF4C915-0F0F-FA4B-AB36-4EEDD0BE43CC}" type="datetime1">
              <a:rPr lang="nb-NO" smtClean="0"/>
              <a:t>23.06.2016</a:t>
            </a:fld>
            <a:endParaRPr lang="nn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pPr>
              <a:defRPr/>
            </a:pPr>
            <a:fld id="{0E25B774-29AC-544F-B92B-F2E34AAD9C98}" type="slidenum">
              <a:rPr lang="nn-NO" smtClean="0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3187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amfunnsanalyse.no" TargetMode="External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amfunnsanalyse.no" TargetMode="External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/>
        </p:nvSpPr>
        <p:spPr>
          <a:xfrm>
            <a:off x="0" y="4725144"/>
            <a:ext cx="9144000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Bilde 8" descr="CF_proba_om 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13523" r="46" b="6144"/>
          <a:stretch/>
        </p:blipFill>
        <p:spPr>
          <a:xfrm>
            <a:off x="0" y="1196751"/>
            <a:ext cx="9144000" cy="367158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1226656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86977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tel 22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864096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0"/>
          </p:nvPr>
        </p:nvSpPr>
        <p:spPr>
          <a:xfrm>
            <a:off x="467544" y="5949280"/>
            <a:ext cx="6624637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0" name="Bilde 9" descr="CF_proba_om os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13523" r="46" b="6144"/>
          <a:stretch/>
        </p:blipFill>
        <p:spPr>
          <a:xfrm>
            <a:off x="0" y="1196751"/>
            <a:ext cx="9144000" cy="3671581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226656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86977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4"/>
          <p:cNvSpPr txBox="1">
            <a:spLocks noChangeArrowheads="1"/>
          </p:cNvSpPr>
          <p:nvPr/>
        </p:nvSpPr>
        <p:spPr bwMode="auto">
          <a:xfrm>
            <a:off x="6012160" y="6381328"/>
            <a:ext cx="26642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nb-NO" sz="1200" dirty="0" smtClean="0">
                <a:solidFill>
                  <a:srgbClr val="0092A6"/>
                </a:solidFill>
                <a:latin typeface="Helvetica"/>
                <a:hlinkClick r:id="rId2"/>
              </a:rPr>
              <a:t>www.proba.no</a:t>
            </a:r>
            <a:r>
              <a:rPr lang="nb-NO" sz="1200" dirty="0" smtClean="0">
                <a:solidFill>
                  <a:srgbClr val="0092A6"/>
                </a:solidFill>
                <a:latin typeface="Helvetica"/>
              </a:rPr>
              <a:t> </a:t>
            </a:r>
            <a:endParaRPr lang="nn-NO" sz="1200" dirty="0">
              <a:solidFill>
                <a:srgbClr val="0092A6"/>
              </a:solidFill>
              <a:latin typeface="Helvetica"/>
            </a:endParaRPr>
          </a:p>
        </p:txBody>
      </p:sp>
      <p:sp>
        <p:nvSpPr>
          <p:cNvPr id="8" name="TekstSylinder 4"/>
          <p:cNvSpPr txBox="1">
            <a:spLocks noChangeArrowheads="1"/>
          </p:cNvSpPr>
          <p:nvPr/>
        </p:nvSpPr>
        <p:spPr bwMode="auto">
          <a:xfrm>
            <a:off x="539552" y="6381328"/>
            <a:ext cx="4320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200" dirty="0" err="1">
                <a:solidFill>
                  <a:srgbClr val="404040"/>
                </a:solidFill>
                <a:latin typeface="Helvetica"/>
              </a:rPr>
              <a:t>Proba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AS  | 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Øvre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Vollgate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6  |  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0158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Oslo</a:t>
            </a:r>
            <a:endParaRPr lang="nn-NO" sz="1200" dirty="0">
              <a:solidFill>
                <a:srgbClr val="404040"/>
              </a:solidFill>
              <a:latin typeface="Helvetica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997739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kstSylinder 4"/>
          <p:cNvSpPr txBox="1">
            <a:spLocks noChangeArrowheads="1"/>
          </p:cNvSpPr>
          <p:nvPr userDrawn="1"/>
        </p:nvSpPr>
        <p:spPr bwMode="auto">
          <a:xfrm>
            <a:off x="6012160" y="6381328"/>
            <a:ext cx="26642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nb-NO" sz="1200" dirty="0" smtClean="0">
                <a:solidFill>
                  <a:srgbClr val="0092A6"/>
                </a:solidFill>
                <a:latin typeface="Helvetica"/>
                <a:hlinkClick r:id="rId2"/>
              </a:rPr>
              <a:t>www.proba.no</a:t>
            </a:r>
            <a:r>
              <a:rPr lang="nb-NO" sz="1200" dirty="0" smtClean="0">
                <a:solidFill>
                  <a:srgbClr val="0092A6"/>
                </a:solidFill>
                <a:latin typeface="Helvetica"/>
              </a:rPr>
              <a:t> </a:t>
            </a:r>
            <a:endParaRPr lang="nn-NO" sz="1200" dirty="0">
              <a:solidFill>
                <a:srgbClr val="0092A6"/>
              </a:solidFill>
              <a:latin typeface="Helvetica"/>
            </a:endParaRPr>
          </a:p>
        </p:txBody>
      </p:sp>
      <p:sp>
        <p:nvSpPr>
          <p:cNvPr id="14" name="TekstSylinder 4"/>
          <p:cNvSpPr txBox="1">
            <a:spLocks noChangeArrowheads="1"/>
          </p:cNvSpPr>
          <p:nvPr userDrawn="1"/>
        </p:nvSpPr>
        <p:spPr bwMode="auto">
          <a:xfrm>
            <a:off x="539552" y="6381328"/>
            <a:ext cx="4320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200" dirty="0" err="1">
                <a:solidFill>
                  <a:srgbClr val="404040"/>
                </a:solidFill>
                <a:latin typeface="Helvetica"/>
              </a:rPr>
              <a:t>Proba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AS  | 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Øvre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Vollgate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6  |  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0158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Oslo</a:t>
            </a:r>
            <a:endParaRPr lang="nn-NO" sz="1200" dirty="0">
              <a:solidFill>
                <a:srgbClr val="404040"/>
              </a:solidFill>
              <a:latin typeface="Helvetica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997739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93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0" y="4725144"/>
            <a:ext cx="9144000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Bilde 8" descr="CF_proba_om os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13523" r="46" b="6144"/>
          <a:stretch/>
        </p:blipFill>
        <p:spPr>
          <a:xfrm>
            <a:off x="0" y="1196751"/>
            <a:ext cx="9144000" cy="3671581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226656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86977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tel 22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864096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0"/>
          </p:nvPr>
        </p:nvSpPr>
        <p:spPr>
          <a:xfrm>
            <a:off x="467544" y="5949280"/>
            <a:ext cx="6624637" cy="431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ks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6237312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4"/>
          <p:cNvSpPr txBox="1">
            <a:spLocks noChangeArrowheads="1"/>
          </p:cNvSpPr>
          <p:nvPr userDrawn="1"/>
        </p:nvSpPr>
        <p:spPr bwMode="auto">
          <a:xfrm>
            <a:off x="6012160" y="6381328"/>
            <a:ext cx="26642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nb-NO" sz="1200" dirty="0" smtClean="0">
                <a:solidFill>
                  <a:srgbClr val="0092A6"/>
                </a:solidFill>
                <a:latin typeface="Helvetica"/>
                <a:hlinkClick r:id="rId2"/>
              </a:rPr>
              <a:t>www.proba.no</a:t>
            </a:r>
            <a:r>
              <a:rPr lang="nb-NO" sz="1200" dirty="0" smtClean="0">
                <a:solidFill>
                  <a:srgbClr val="0092A6"/>
                </a:solidFill>
                <a:latin typeface="Helvetica"/>
              </a:rPr>
              <a:t> </a:t>
            </a:r>
            <a:endParaRPr lang="nn-NO" sz="1200" dirty="0">
              <a:solidFill>
                <a:srgbClr val="0092A6"/>
              </a:solidFill>
              <a:latin typeface="Helvetica"/>
            </a:endParaRPr>
          </a:p>
        </p:txBody>
      </p:sp>
      <p:sp>
        <p:nvSpPr>
          <p:cNvPr id="8" name="TekstSylinder 4"/>
          <p:cNvSpPr txBox="1">
            <a:spLocks noChangeArrowheads="1"/>
          </p:cNvSpPr>
          <p:nvPr userDrawn="1"/>
        </p:nvSpPr>
        <p:spPr bwMode="auto">
          <a:xfrm>
            <a:off x="539552" y="6381328"/>
            <a:ext cx="43204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GB" sz="1200" dirty="0" err="1">
                <a:solidFill>
                  <a:srgbClr val="404040"/>
                </a:solidFill>
                <a:latin typeface="Helvetica"/>
              </a:rPr>
              <a:t>Proba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AS  | 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Øvre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</a:t>
            </a:r>
            <a:r>
              <a:rPr lang="en-GB" sz="1200" dirty="0" err="1" smtClean="0">
                <a:solidFill>
                  <a:srgbClr val="404040"/>
                </a:solidFill>
                <a:latin typeface="Helvetica"/>
              </a:rPr>
              <a:t>Vollgate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 6  |  </a:t>
            </a:r>
            <a:r>
              <a:rPr lang="en-GB" sz="1200" dirty="0">
                <a:solidFill>
                  <a:srgbClr val="404040"/>
                </a:solidFill>
                <a:latin typeface="Helvetica"/>
              </a:rPr>
              <a:t>0158 </a:t>
            </a:r>
            <a:r>
              <a:rPr lang="en-GB" sz="1200" dirty="0" smtClean="0">
                <a:solidFill>
                  <a:srgbClr val="404040"/>
                </a:solidFill>
                <a:latin typeface="Helvetica"/>
              </a:rPr>
              <a:t>Oslo</a:t>
            </a:r>
            <a:endParaRPr lang="nn-NO" sz="1200" dirty="0">
              <a:solidFill>
                <a:srgbClr val="404040"/>
              </a:solidFill>
              <a:latin typeface="Helvetica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997739"/>
            <a:ext cx="2188096" cy="5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9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defRPr sz="2000">
                <a:solidFill>
                  <a:srgbClr val="606060"/>
                </a:solidFill>
              </a:defRPr>
            </a:lvl2pPr>
            <a:lvl3pPr>
              <a:defRPr sz="1800">
                <a:solidFill>
                  <a:srgbClr val="606060"/>
                </a:solidFill>
              </a:defRPr>
            </a:lvl3pPr>
            <a:lvl4pPr>
              <a:defRPr sz="1600">
                <a:solidFill>
                  <a:srgbClr val="606060"/>
                </a:solidFill>
              </a:defRPr>
            </a:lvl4pPr>
            <a:lvl5pPr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9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67544" y="6093296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6309320"/>
            <a:ext cx="1163960" cy="31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ett linje 9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467544" y="6093296"/>
            <a:ext cx="8208912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6309320"/>
            <a:ext cx="1163960" cy="31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49" r:id="rId13"/>
    <p:sldLayoutId id="214748366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>
              <a:lumMod val="75000"/>
            </a:schemeClr>
          </a:solidFill>
          <a:latin typeface="Helvetica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06060"/>
          </a:solidFill>
          <a:latin typeface="Helvetica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06060"/>
          </a:solidFill>
          <a:latin typeface="Helvetica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606060"/>
          </a:solidFill>
          <a:latin typeface="Helvetica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606060"/>
          </a:solidFill>
          <a:latin typeface="Helvetica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06060"/>
          </a:solidFill>
          <a:latin typeface="Helvetica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Regionalisering av kulturpolitikken</a:t>
            </a:r>
            <a:endParaRPr lang="nb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467544" y="6021288"/>
            <a:ext cx="7056784" cy="431800"/>
          </a:xfrm>
        </p:spPr>
        <p:txBody>
          <a:bodyPr/>
          <a:lstStyle/>
          <a:p>
            <a:r>
              <a:rPr lang="nb-NO" dirty="0" smtClean="0"/>
              <a:t>Dato         Navn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1682750" cy="11874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230153"/>
            <a:ext cx="2520281" cy="7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Regionreform og kulturpolitikk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Regionreform </a:t>
            </a:r>
          </a:p>
          <a:p>
            <a:pPr lvl="1"/>
            <a:r>
              <a:rPr lang="nb-NO" dirty="0" smtClean="0"/>
              <a:t>Ikke bare ”større fylker”</a:t>
            </a:r>
          </a:p>
          <a:p>
            <a:pPr lvl="1"/>
            <a:r>
              <a:rPr lang="nb-NO" dirty="0" smtClean="0"/>
              <a:t>Vektlegging av strategisk funksjon: Samfunnsutvikling. Se politikk på ulke områder i sammenheng</a:t>
            </a:r>
          </a:p>
          <a:p>
            <a:r>
              <a:rPr lang="nb-NO" dirty="0" smtClean="0"/>
              <a:t>Kulturpolitikk</a:t>
            </a:r>
          </a:p>
          <a:p>
            <a:pPr lvl="1"/>
            <a:r>
              <a:rPr lang="nb-NO" dirty="0" smtClean="0"/>
              <a:t>Lite systematikk i oppgavefordeling (utenom kulturminner og idrett)</a:t>
            </a:r>
          </a:p>
          <a:p>
            <a:pPr lvl="1"/>
            <a:r>
              <a:rPr lang="nb-NO" dirty="0" smtClean="0"/>
              <a:t>Fylkene lite sentrale</a:t>
            </a:r>
          </a:p>
          <a:p>
            <a:pPr lvl="2"/>
            <a:r>
              <a:rPr lang="nb-NO" dirty="0" smtClean="0"/>
              <a:t>Samfinansiering med staten om museer og scenekunst</a:t>
            </a:r>
          </a:p>
          <a:p>
            <a:pPr lvl="2"/>
            <a:r>
              <a:rPr lang="nb-NO" dirty="0" smtClean="0"/>
              <a:t>Koordinering av ”den kulturelle skolesekken”</a:t>
            </a:r>
          </a:p>
          <a:p>
            <a:pPr lvl="1"/>
            <a:r>
              <a:rPr lang="nb-NO" dirty="0" smtClean="0"/>
              <a:t>Mangler arenaer for dialog</a:t>
            </a:r>
          </a:p>
          <a:p>
            <a:pPr lvl="2"/>
            <a:r>
              <a:rPr lang="nb-NO" dirty="0" smtClean="0"/>
              <a:t>Mellom forvaltningsnivåene</a:t>
            </a:r>
          </a:p>
          <a:p>
            <a:pPr lvl="2"/>
            <a:r>
              <a:rPr lang="nb-NO" dirty="0" smtClean="0"/>
              <a:t>Mellom kulturaktørene og politikere og forvaltere</a:t>
            </a:r>
            <a:endParaRPr lang="nb-NO" dirty="0" smtClean="0"/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6165304"/>
            <a:ext cx="720080" cy="5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Regionalisering: Mål og modell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Stimulere lokaldemokrati og interesse for kulturpolitikk</a:t>
            </a:r>
          </a:p>
          <a:p>
            <a:r>
              <a:rPr lang="nb-NO" dirty="0" smtClean="0"/>
              <a:t>Ikke svekke oppfyllelse av nasjonale kulturpolitiske mål</a:t>
            </a:r>
          </a:p>
          <a:p>
            <a:pPr lvl="1"/>
            <a:r>
              <a:rPr lang="nb-NO" dirty="0" smtClean="0"/>
              <a:t>Innebærer ”armlengdes avstand” ved tildeling basert på kunstnerisk kvalitet </a:t>
            </a:r>
          </a:p>
          <a:p>
            <a:r>
              <a:rPr lang="nb-NO" dirty="0" smtClean="0"/>
              <a:t>Modeller:</a:t>
            </a:r>
          </a:p>
          <a:p>
            <a:pPr lvl="1"/>
            <a:r>
              <a:rPr lang="nb-NO" dirty="0" smtClean="0"/>
              <a:t>”</a:t>
            </a:r>
            <a:r>
              <a:rPr lang="nb-NO" dirty="0" err="1" smtClean="0"/>
              <a:t>Kultursamverkansmodellen</a:t>
            </a:r>
            <a:r>
              <a:rPr lang="nb-NO" dirty="0" smtClean="0"/>
              <a:t>”</a:t>
            </a:r>
          </a:p>
          <a:p>
            <a:pPr lvl="1"/>
            <a:r>
              <a:rPr lang="nb-NO" dirty="0" smtClean="0"/>
              <a:t>Regionale fond</a:t>
            </a:r>
          </a:p>
          <a:p>
            <a:pPr lvl="1"/>
            <a:r>
              <a:rPr lang="nb-NO" dirty="0" smtClean="0"/>
              <a:t>Gjennom frie inntekter</a:t>
            </a:r>
          </a:p>
          <a:p>
            <a:pPr lvl="1"/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6165304"/>
            <a:ext cx="864096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Kultursamverkansmodellen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Regionene fikk ansvar for å forvalte en del statlige tilskudd</a:t>
            </a:r>
          </a:p>
          <a:p>
            <a:pPr lvl="1"/>
            <a:r>
              <a:rPr lang="nb-NO" dirty="0" smtClean="0"/>
              <a:t>Ikke tilskudd </a:t>
            </a:r>
            <a:r>
              <a:rPr lang="nb-NO" dirty="0"/>
              <a:t>til det frie kunst/kulturfeltet</a:t>
            </a:r>
            <a:endParaRPr lang="nb-NO" dirty="0" smtClean="0"/>
          </a:p>
          <a:p>
            <a:r>
              <a:rPr lang="nb-NO" dirty="0" smtClean="0"/>
              <a:t>Regionene må utforme treårige kulturplaner</a:t>
            </a:r>
          </a:p>
          <a:p>
            <a:r>
              <a:rPr lang="nb-NO" dirty="0" smtClean="0"/>
              <a:t>Tildeling av midler fra staten basert på planene </a:t>
            </a:r>
          </a:p>
          <a:p>
            <a:pPr lvl="1"/>
            <a:r>
              <a:rPr lang="nb-NO" dirty="0" smtClean="0"/>
              <a:t>Bruken av midler er bundet til tiltakene i planene</a:t>
            </a:r>
          </a:p>
          <a:p>
            <a:pPr lvl="1"/>
            <a:r>
              <a:rPr lang="nb-NO" dirty="0" smtClean="0"/>
              <a:t>Omfang av støtte til hver region er basert på historisk fordeling</a:t>
            </a:r>
          </a:p>
          <a:p>
            <a:r>
              <a:rPr lang="nb-NO" dirty="0" smtClean="0"/>
              <a:t>Erfaringene:</a:t>
            </a:r>
          </a:p>
          <a:p>
            <a:pPr lvl="1"/>
            <a:r>
              <a:rPr lang="nb-NO" dirty="0" smtClean="0"/>
              <a:t>Stimulerer dialog og interessen for kulturpolitikk</a:t>
            </a:r>
          </a:p>
          <a:p>
            <a:pPr lvl="1"/>
            <a:r>
              <a:rPr lang="nb-NO" dirty="0" smtClean="0"/>
              <a:t>Liten effekt på faktisk støtte</a:t>
            </a:r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6165304"/>
            <a:ext cx="84137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Intervjuene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27 kvalitative intervjuer</a:t>
            </a:r>
            <a:endParaRPr lang="nb-NO" dirty="0" smtClean="0"/>
          </a:p>
          <a:p>
            <a:pPr lvl="1"/>
            <a:r>
              <a:rPr lang="nb-NO" dirty="0"/>
              <a:t>5</a:t>
            </a:r>
            <a:r>
              <a:rPr lang="nb-NO" dirty="0" smtClean="0"/>
              <a:t> i statlig forvaltning</a:t>
            </a:r>
          </a:p>
          <a:p>
            <a:pPr lvl="1"/>
            <a:r>
              <a:rPr lang="nb-NO" dirty="0" smtClean="0"/>
              <a:t>3 i fylkesadministrasjon</a:t>
            </a:r>
          </a:p>
          <a:p>
            <a:pPr lvl="1"/>
            <a:r>
              <a:rPr lang="nb-NO" dirty="0" smtClean="0"/>
              <a:t>8 i kulturinstitusjoner</a:t>
            </a:r>
          </a:p>
          <a:p>
            <a:pPr lvl="1"/>
            <a:r>
              <a:rPr lang="nb-NO" dirty="0"/>
              <a:t>9</a:t>
            </a:r>
            <a:r>
              <a:rPr lang="nb-NO" dirty="0" smtClean="0"/>
              <a:t> i interesseorganisasjoner</a:t>
            </a:r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6165304"/>
            <a:ext cx="841375" cy="5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 og imot regionalisering</a:t>
            </a:r>
            <a:endParaRPr lang="nb-NO" dirty="0"/>
          </a:p>
        </p:txBody>
      </p:sp>
      <p:pic>
        <p:nvPicPr>
          <p:cNvPr id="6" name="Bild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6179295"/>
            <a:ext cx="841375" cy="593725"/>
          </a:xfrm>
          <a:prstGeom prst="rect">
            <a:avLst/>
          </a:prstGeom>
        </p:spPr>
      </p:pic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08511"/>
          </a:xfrm>
        </p:spPr>
        <p:txBody>
          <a:bodyPr/>
          <a:lstStyle/>
          <a:p>
            <a:r>
              <a:rPr lang="nb-NO" dirty="0" smtClean="0"/>
              <a:t>Fordeler:</a:t>
            </a:r>
          </a:p>
          <a:p>
            <a:pPr lvl="1"/>
            <a:r>
              <a:rPr lang="nb-NO" dirty="0" smtClean="0"/>
              <a:t>Bra med styrking av dialog og strategisk funksjon</a:t>
            </a:r>
          </a:p>
          <a:p>
            <a:pPr lvl="1"/>
            <a:r>
              <a:rPr lang="nb-NO" dirty="0" smtClean="0"/>
              <a:t>Bra at tiltak ses i sammenheng,  også mellom sektorer</a:t>
            </a:r>
          </a:p>
          <a:p>
            <a:pPr lvl="1"/>
            <a:r>
              <a:rPr lang="nb-NO" dirty="0" smtClean="0"/>
              <a:t>Mange mener nærhet gir bedre beslutninger</a:t>
            </a:r>
          </a:p>
          <a:p>
            <a:pPr lvl="1"/>
            <a:r>
              <a:rPr lang="nb-NO" dirty="0" smtClean="0"/>
              <a:t>Gir muligheter for sammenslåing av tiltak</a:t>
            </a:r>
          </a:p>
          <a:p>
            <a:r>
              <a:rPr lang="nb-NO" dirty="0" smtClean="0"/>
              <a:t>Ulemper:</a:t>
            </a:r>
          </a:p>
          <a:p>
            <a:pPr lvl="1"/>
            <a:r>
              <a:rPr lang="nb-NO" dirty="0" smtClean="0"/>
              <a:t>Behov for nasjonal </a:t>
            </a:r>
            <a:r>
              <a:rPr lang="nb-NO" dirty="0" err="1" smtClean="0"/>
              <a:t>kulturbygging</a:t>
            </a:r>
            <a:endParaRPr lang="nb-NO" dirty="0" smtClean="0"/>
          </a:p>
          <a:p>
            <a:pPr lvl="1"/>
            <a:r>
              <a:rPr lang="nb-NO" dirty="0" smtClean="0"/>
              <a:t>For svak kompetanse i regionene</a:t>
            </a:r>
          </a:p>
          <a:p>
            <a:pPr lvl="1"/>
            <a:r>
              <a:rPr lang="nb-NO" dirty="0" smtClean="0"/>
              <a:t>Ikke mulig å skape ”armlengdes avstand”</a:t>
            </a:r>
          </a:p>
          <a:p>
            <a:pPr lvl="1"/>
            <a:r>
              <a:rPr lang="nb-NO" dirty="0" smtClean="0"/>
              <a:t>Andre kriterier enn kunstneriske vil vinne fram</a:t>
            </a:r>
          </a:p>
          <a:p>
            <a:pPr lvl="1"/>
            <a:r>
              <a:rPr lang="nb-NO" dirty="0" smtClean="0"/>
              <a:t>Mer byråkrati hvis man lager regionale varianter av alle nasjonale ordninger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09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 ulike modellene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9"/>
          </a:xfrm>
        </p:spPr>
        <p:txBody>
          <a:bodyPr/>
          <a:lstStyle/>
          <a:p>
            <a:r>
              <a:rPr lang="nb-NO" dirty="0" err="1" smtClean="0"/>
              <a:t>Kultursamverkansmodellen</a:t>
            </a:r>
            <a:endParaRPr lang="nb-NO" dirty="0" smtClean="0"/>
          </a:p>
          <a:p>
            <a:pPr lvl="1"/>
            <a:r>
              <a:rPr lang="nb-NO" dirty="0" smtClean="0"/>
              <a:t>Positivt med kulturplaner</a:t>
            </a:r>
          </a:p>
          <a:p>
            <a:pPr lvl="1"/>
            <a:r>
              <a:rPr lang="nb-NO" dirty="0" smtClean="0"/>
              <a:t>Rigid og regelstyrt? </a:t>
            </a:r>
          </a:p>
          <a:p>
            <a:pPr lvl="1"/>
            <a:r>
              <a:rPr lang="nb-NO" dirty="0" smtClean="0"/>
              <a:t>Behov for å sikre større handlefrihet for regionene – ansvar for flere tilskudd til kortsiktige tiltak/prosjekter?</a:t>
            </a:r>
          </a:p>
          <a:p>
            <a:r>
              <a:rPr lang="nb-NO" dirty="0" smtClean="0"/>
              <a:t>Regionale fond</a:t>
            </a:r>
          </a:p>
          <a:p>
            <a:pPr lvl="1"/>
            <a:r>
              <a:rPr lang="nb-NO" dirty="0" smtClean="0"/>
              <a:t>Mest aktuelt for kortsiktige tiltak og når ”armlengdes avstand” er viktig</a:t>
            </a:r>
          </a:p>
          <a:p>
            <a:pPr lvl="1"/>
            <a:r>
              <a:rPr lang="nb-NO" dirty="0" smtClean="0"/>
              <a:t>Mulighet for å slå sammen tilskuddsordninger og koordinering av enkeltbeslutninger</a:t>
            </a:r>
          </a:p>
          <a:p>
            <a:pPr lvl="1"/>
            <a:r>
              <a:rPr lang="nb-NO" dirty="0" smtClean="0"/>
              <a:t>Ikke mulig med armlengdes avstand – for nært</a:t>
            </a:r>
          </a:p>
          <a:p>
            <a:pPr lvl="1"/>
            <a:r>
              <a:rPr lang="nb-NO" dirty="0" smtClean="0"/>
              <a:t>Økte administrasjonskostnader?</a:t>
            </a:r>
          </a:p>
          <a:p>
            <a:r>
              <a:rPr lang="nb-NO" dirty="0" smtClean="0"/>
              <a:t>Kultur i frie inntekter: Alle skeptiske - kultur vil tape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6165304"/>
            <a:ext cx="8640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Idrett og kulturminner</a:t>
            </a:r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611560" y="1340768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06060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06060"/>
                </a:solidFill>
                <a:latin typeface="Helvetica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606060"/>
                </a:solidFill>
                <a:latin typeface="Helvetica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606060"/>
                </a:solidFill>
                <a:latin typeface="Helvetica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06060"/>
                </a:solidFill>
                <a:latin typeface="Helvetica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2"/>
          </a:xfrm>
        </p:spPr>
        <p:txBody>
          <a:bodyPr/>
          <a:lstStyle/>
          <a:p>
            <a:r>
              <a:rPr lang="nb-NO" dirty="0" smtClean="0"/>
              <a:t>Mer systematisk oppgavefordeling</a:t>
            </a:r>
          </a:p>
          <a:p>
            <a:r>
              <a:rPr lang="nb-NO" dirty="0" smtClean="0"/>
              <a:t>Fylkene har sentrale roller</a:t>
            </a:r>
          </a:p>
          <a:p>
            <a:r>
              <a:rPr lang="nb-NO" dirty="0" smtClean="0"/>
              <a:t>Idrett: Regionnivået med strategisk funksjon knyttet til anleggsstruktur?</a:t>
            </a:r>
          </a:p>
          <a:p>
            <a:pPr lvl="1"/>
            <a:r>
              <a:rPr lang="nb-NO" dirty="0" smtClean="0"/>
              <a:t>Behov for bedre koordinering av kommunenes planer for anlegg, men idrettskretsene driver planlegging</a:t>
            </a:r>
          </a:p>
          <a:p>
            <a:r>
              <a:rPr lang="nb-NO" dirty="0" smtClean="0"/>
              <a:t>Kulturminneforvaltning: Alle enkeltsaker til regionene?</a:t>
            </a:r>
          </a:p>
          <a:p>
            <a:pPr lvl="1"/>
            <a:r>
              <a:rPr lang="nb-NO" dirty="0" smtClean="0"/>
              <a:t>Pro: Behov for strategisk funksjon – se kulturminneforvaltning i sammenheng med andre sektortiltak</a:t>
            </a:r>
          </a:p>
          <a:p>
            <a:pPr lvl="1"/>
            <a:r>
              <a:rPr lang="nb-NO" dirty="0" smtClean="0"/>
              <a:t>Pro: Nærhet gir bedre informasjon</a:t>
            </a:r>
          </a:p>
          <a:p>
            <a:pPr lvl="1"/>
            <a:r>
              <a:rPr lang="nb-NO" dirty="0" smtClean="0"/>
              <a:t>Kontra: Hensiktsmessig å bygge opp spesialkompetanse i alle regioner?</a:t>
            </a:r>
            <a:endParaRPr lang="nb-NO" dirty="0"/>
          </a:p>
        </p:txBody>
      </p:sp>
      <p:pic>
        <p:nvPicPr>
          <p:cNvPr id="7" name="Bild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6093296"/>
            <a:ext cx="841375" cy="5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9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ba_PPmal2">
  <a:themeElements>
    <a:clrScheme name="Proba-farger">
      <a:dk1>
        <a:srgbClr val="616161"/>
      </a:dk1>
      <a:lt1>
        <a:srgbClr val="FFFFFF"/>
      </a:lt1>
      <a:dk2>
        <a:srgbClr val="535353"/>
      </a:dk2>
      <a:lt2>
        <a:srgbClr val="808080"/>
      </a:lt2>
      <a:accent1>
        <a:srgbClr val="009BAA"/>
      </a:accent1>
      <a:accent2>
        <a:srgbClr val="DB843D"/>
      </a:accent2>
      <a:accent3>
        <a:srgbClr val="83C184"/>
      </a:accent3>
      <a:accent4>
        <a:srgbClr val="6B6AA1"/>
      </a:accent4>
      <a:accent5>
        <a:srgbClr val="535353"/>
      </a:accent5>
      <a:accent6>
        <a:srgbClr val="B2B4B2"/>
      </a:accent6>
      <a:hlink>
        <a:srgbClr val="007281"/>
      </a:hlink>
      <a:folHlink>
        <a:srgbClr val="83C18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25F8B889BB60004E9B468DA299EB31DB" ma:contentTypeVersion="0" ma:contentTypeDescription="" ma:contentTypeScope="" ma:versionID="cc878f40c12418f56aa7ec4c15436ace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/>
    </h63eb6bf2e3d4f93aa1ddf743b668c17>
    <Rapportforfatter xmlns="a0c403bc-df03-43c8-915b-d2d6e5c89d57" xsi:nil="true"/>
    <ReportDescription xmlns="http://schemas.microsoft.com/sharepoint/v3" xsi:nil="true"/>
    <TaxCatchAll xmlns="a0c403bc-df03-43c8-915b-d2d6e5c89d57"/>
    <_dlc_DocId xmlns="a0c403bc-df03-43c8-915b-d2d6e5c89d57">DMFW2D44QQMK-1717962991-3</_dlc_DocId>
    <_dlc_DocIdUrl xmlns="a0c403bc-df03-43c8-915b-d2d6e5c89d57">
      <Url>http://fou.ks.no/prosjekter/164022/_layouts/15/DocIdRedir.aspx?ID=DMFW2D44QQMK-1717962991-3</Url>
      <Description>DMFW2D44QQMK-1717962991-3</Description>
    </_dlc_DocIdUrl>
  </documentManagement>
</p:properties>
</file>

<file path=customXml/itemProps1.xml><?xml version="1.0" encoding="utf-8"?>
<ds:datastoreItem xmlns:ds="http://schemas.openxmlformats.org/officeDocument/2006/customXml" ds:itemID="{3A19E3C1-F84C-4C5C-B736-F150B78702A5}"/>
</file>

<file path=customXml/itemProps2.xml><?xml version="1.0" encoding="utf-8"?>
<ds:datastoreItem xmlns:ds="http://schemas.openxmlformats.org/officeDocument/2006/customXml" ds:itemID="{936E9A31-BFEB-4498-8511-774FF5D33D4C}"/>
</file>

<file path=customXml/itemProps3.xml><?xml version="1.0" encoding="utf-8"?>
<ds:datastoreItem xmlns:ds="http://schemas.openxmlformats.org/officeDocument/2006/customXml" ds:itemID="{BB2EB3EC-5EE5-4D04-9421-EC5C3046885E}"/>
</file>

<file path=customXml/itemProps4.xml><?xml version="1.0" encoding="utf-8"?>
<ds:datastoreItem xmlns:ds="http://schemas.openxmlformats.org/officeDocument/2006/customXml" ds:itemID="{0F16BC86-353C-4412-8739-D55083F24FF4}"/>
</file>

<file path=docProps/app.xml><?xml version="1.0" encoding="utf-8"?>
<Properties xmlns="http://schemas.openxmlformats.org/officeDocument/2006/extended-properties" xmlns:vt="http://schemas.openxmlformats.org/officeDocument/2006/docPropsVTypes">
  <Template>Proba_PPmal2.potx</Template>
  <TotalTime>10431</TotalTime>
  <Words>408</Words>
  <Application>Microsoft Macintosh PowerPoint</Application>
  <PresentationFormat>Skjermfremvisning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Calibri</vt:lpstr>
      <vt:lpstr>Helvetica</vt:lpstr>
      <vt:lpstr>ＭＳ Ｐゴシック</vt:lpstr>
      <vt:lpstr>Arial</vt:lpstr>
      <vt:lpstr>Proba_PPmal2</vt:lpstr>
      <vt:lpstr>Regionalisering av kulturpolitikken</vt:lpstr>
      <vt:lpstr>Regionreform og kulturpolitikk</vt:lpstr>
      <vt:lpstr>Regionalisering: Mål og modell</vt:lpstr>
      <vt:lpstr>Kultursamverkansmodellen</vt:lpstr>
      <vt:lpstr>Intervjuene</vt:lpstr>
      <vt:lpstr>For og imot regionalisering</vt:lpstr>
      <vt:lpstr>De ulike modellene</vt:lpstr>
      <vt:lpstr>Idrett og kulturminner</vt:lpstr>
      <vt:lpstr>PowerPoint-presentasjon</vt:lpstr>
    </vt:vector>
  </TitlesOfParts>
  <Company>Proba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Helene Berg</dc:creator>
  <cp:lastModifiedBy>Audun Gleinsvik</cp:lastModifiedBy>
  <cp:revision>117</cp:revision>
  <cp:lastPrinted>2015-10-02T11:20:37Z</cp:lastPrinted>
  <dcterms:created xsi:type="dcterms:W3CDTF">2010-12-30T12:46:57Z</dcterms:created>
  <dcterms:modified xsi:type="dcterms:W3CDTF">2016-06-23T12:44:42Z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0x010100C466DCB15B7C4D46B76A8E26AA95A5200025F8B889BB60004E9B468DA299EB31DB</vt:lpwstr>
  </property>
  <property fmtid="{D5CDD505-2E9C-101B-9397-08002B2CF9AE}" pid="3" name="_dlc_DocIdItemGuid">
    <vt:lpwstr>d2e7a76d-7419-45ad-93aa-bdc41f0fef50</vt:lpwstr>
  </property>
</Properties>
</file>