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</p:sldMasterIdLst>
  <p:notesMasterIdLst>
    <p:notesMasterId r:id="rId13"/>
  </p:notesMasterIdLst>
  <p:sldIdLst>
    <p:sldId id="271" r:id="rId4"/>
    <p:sldId id="303" r:id="rId5"/>
    <p:sldId id="299" r:id="rId6"/>
    <p:sldId id="304" r:id="rId7"/>
    <p:sldId id="284" r:id="rId8"/>
    <p:sldId id="285" r:id="rId9"/>
    <p:sldId id="302" r:id="rId10"/>
    <p:sldId id="305" r:id="rId11"/>
    <p:sldId id="307" r:id="rId12"/>
  </p:sldIdLst>
  <p:sldSz cx="9144000" cy="6858000" type="screen4x3"/>
  <p:notesSz cx="6807200" cy="9906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windows-1252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518" autoAdjust="0"/>
    <p:restoredTop sz="74603" autoAdjust="0"/>
  </p:normalViewPr>
  <p:slideViewPr>
    <p:cSldViewPr snapToGrid="0" snapToObjects="1">
      <p:cViewPr varScale="1">
        <p:scale>
          <a:sx n="53" d="100"/>
          <a:sy n="53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4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05350"/>
            <a:ext cx="54451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09113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AE2EA2-B72E-443B-974B-86959C7DD65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Plassholder for lysbilde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smtClean="0">
                <a:solidFill>
                  <a:srgbClr val="FF0000"/>
                </a:solidFill>
              </a:rPr>
              <a:t>Undersøkelsen er gjennomført i perioden 18. september – 12.okober. Svarprosent på undersøkelsen er 79, noe som innebærer at 338 av alle landets kommuner har svart. </a:t>
            </a:r>
          </a:p>
          <a:p>
            <a:pPr eaLnBrk="1" hangingPunct="1"/>
            <a:r>
              <a:rPr lang="nb-NO" smtClean="0">
                <a:solidFill>
                  <a:srgbClr val="FF0000"/>
                </a:solidFill>
              </a:rPr>
              <a:t/>
            </a:r>
            <a:br>
              <a:rPr lang="nb-NO" smtClean="0">
                <a:solidFill>
                  <a:srgbClr val="FF0000"/>
                </a:solidFill>
              </a:rPr>
            </a:br>
            <a:r>
              <a:rPr lang="nb-NO" smtClean="0">
                <a:solidFill>
                  <a:srgbClr val="FF0000"/>
                </a:solidFill>
              </a:rPr>
              <a:t>Fordeling av svar etter kommunestørrelse (innbyggertall) viser at den er representativ med hensyn til kommunestørrelse</a:t>
            </a:r>
            <a:endParaRPr lang="nb-NO" smtClean="0"/>
          </a:p>
        </p:txBody>
      </p:sp>
      <p:sp>
        <p:nvSpPr>
          <p:cNvPr id="43011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627064-EAB5-4046-AD01-9312054AF4CB}" type="slidenum">
              <a:rPr lang="nb-NO" smtClean="0"/>
              <a:pPr/>
              <a:t>1</a:t>
            </a:fld>
            <a:endParaRPr lang="nb-N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CF7C2-7983-4168-81D4-472D07C6090B}" type="slidenum">
              <a:rPr lang="nb-NO" smtClean="0">
                <a:latin typeface="Gill Sans"/>
                <a:ea typeface="ヒラギノ角ゴ Pro W3"/>
                <a:cs typeface="ヒラギノ角ゴ Pro W3"/>
                <a:sym typeface="Gill Sans"/>
              </a:rPr>
              <a:pPr/>
              <a:t>2</a:t>
            </a:fld>
            <a:endParaRPr lang="nb-NO" smtClean="0">
              <a:latin typeface="Gill Sans"/>
              <a:ea typeface="ヒラギノ角ゴ Pro W3"/>
              <a:cs typeface="ヒラギノ角ゴ Pro W3"/>
              <a:sym typeface="Gill Sans"/>
            </a:endParaRPr>
          </a:p>
        </p:txBody>
      </p:sp>
      <p:sp>
        <p:nvSpPr>
          <p:cNvPr id="45058" name="Rectangle 1"/>
          <p:cNvSpPr>
            <a:spLocks noGrp="1" noRo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25"/>
              </a:spcBef>
            </a:pPr>
            <a:r>
              <a:rPr lang="nb-NO" smtClean="0">
                <a:solidFill>
                  <a:srgbClr val="787878"/>
                </a:solidFill>
                <a:cs typeface="Arial" charset="0"/>
                <a:sym typeface="Arial" charset="0"/>
              </a:rPr>
              <a:t>Ad 2: Bergen, Stavanger, Drammen og Gjøvik er casekommunene. Det ble gjennomført intervjuer med personalledere i kommune samt med nøkkelpersoner med innvandrerbakgrunn.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Plassholder for lysbilde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49155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7BDA62-575E-456F-AA31-08315F7AE455}" type="slidenum">
              <a:rPr lang="nb-NO" smtClean="0"/>
              <a:pPr/>
              <a:t>5</a:t>
            </a:fld>
            <a:endParaRPr lang="nb-N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Plassholder for lysbilde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2226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smtClean="0"/>
              <a:t>Følgende 16 kommuner har svart ja på spørsmål om de har utviklet tiltak med siktemål om å ansette personer med innvandrerbakgrunn til lederstillinger og nøkkelposisjoner i kommunen:</a:t>
            </a:r>
          </a:p>
          <a:p>
            <a:pPr eaLnBrk="1" hangingPunct="1"/>
            <a:r>
              <a:rPr lang="nb-NO" smtClean="0"/>
              <a:t>Sarpsborg, Oppegård, Bærum, Stor-Elvdal, Vågå, Ringerike, Porsgrunn, Kristiansand, Stavanger, Hjelmeland, Bergen, Fjell, Sandøy, Trondheim, Tromsø, Nordkapp.</a:t>
            </a:r>
          </a:p>
          <a:p>
            <a:pPr eaLnBrk="1" hangingPunct="1"/>
            <a:endParaRPr lang="nb-NO" smtClean="0"/>
          </a:p>
        </p:txBody>
      </p:sp>
      <p:sp>
        <p:nvSpPr>
          <p:cNvPr id="52227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584CA-B141-455B-8492-4D805A43EA6F}" type="slidenum">
              <a:rPr lang="nb-NO" smtClean="0"/>
              <a:pPr/>
              <a:t>7</a:t>
            </a:fld>
            <a:endParaRPr lang="nb-N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05350"/>
            <a:ext cx="4991100" cy="44577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nb-NO" smtClean="0">
              <a:latin typeface="Gill San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>
              <a:latin typeface="Gill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87338" y="1160463"/>
            <a:ext cx="8564562" cy="51212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13" y="215900"/>
            <a:ext cx="177958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7338" y="6497638"/>
            <a:ext cx="8564562" cy="3603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7338" y="2168525"/>
            <a:ext cx="8564562" cy="763588"/>
          </a:xfrm>
        </p:spPr>
        <p:txBody>
          <a:bodyPr lIns="79200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7338" y="2932113"/>
            <a:ext cx="8564562" cy="1752600"/>
          </a:xfrm>
        </p:spPr>
        <p:txBody>
          <a:bodyPr lIns="792000"/>
          <a:lstStyle>
            <a:lvl1pPr marL="0" indent="0">
              <a:buFontTx/>
              <a:buNone/>
              <a:defRPr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87338" y="1952625"/>
            <a:ext cx="2909887" cy="215900"/>
          </a:xfrm>
        </p:spPr>
        <p:txBody>
          <a:bodyPr lIns="792000"/>
          <a:lstStyle>
            <a:lvl1pPr>
              <a:defRPr/>
            </a:lvl1pPr>
          </a:lstStyle>
          <a:p>
            <a:pPr>
              <a:defRPr/>
            </a:pPr>
            <a:fld id="{126A33FE-B686-4FDB-85DB-635C419C924A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87338" y="6089650"/>
            <a:ext cx="1374775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0AC1F-9C67-46BD-8F0C-7731A5E4F495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1EFEE-0F07-4D1C-BAF5-C46A6EF9F7CB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89A6-87E5-403E-A4AA-DCADAF3658D3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F77DC-7FA4-4602-979C-16E668B338E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827088"/>
            <a:ext cx="2139950" cy="545465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87338" y="827088"/>
            <a:ext cx="6272212" cy="545465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8ED2F-25EE-4383-A62C-DE059A327B4C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F31C1-B0BC-40CD-A2B3-5AE7D9447D3E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6D7C5-FB0C-4D96-AB78-7DAD094C124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87338" y="827088"/>
            <a:ext cx="8564562" cy="77311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287338" y="1600200"/>
            <a:ext cx="4205287" cy="46815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06875" cy="46815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89493-A368-4F23-81E7-2CA0DB8F255D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C56D4-E78D-4436-A379-791503F51E66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2F92B-9C79-46CC-8C26-BDFEB0468AF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tel, tekst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87338" y="827088"/>
            <a:ext cx="8564562" cy="77311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287338" y="1600200"/>
            <a:ext cx="4205287" cy="46815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2"/>
          </p:nvPr>
        </p:nvSpPr>
        <p:spPr>
          <a:xfrm>
            <a:off x="4645025" y="1600200"/>
            <a:ext cx="4206875" cy="2263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3"/>
          </p:nvPr>
        </p:nvSpPr>
        <p:spPr>
          <a:xfrm>
            <a:off x="4645025" y="4016375"/>
            <a:ext cx="4206875" cy="22653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9A47A-3B86-4077-94A6-D15C5D8E4027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FDE8B-8FE4-403D-8F71-3A7D44BA5982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7EEB3-889E-4F73-9651-351229C8A6C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6002F-0F35-4826-9AF7-EE6199B61F2E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47852-A0DC-4F14-AA55-B8C0283C68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46956-E6A5-4561-9220-61E1922AF745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6B3F1-7E55-442B-8F94-10CCF256BF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6CCDD-A23C-442B-9E1D-223A50EE6B3F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EFF84-DF24-40B9-A17A-5CFA3F63C12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87338" y="3111500"/>
            <a:ext cx="4205287" cy="3170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3111500"/>
            <a:ext cx="4206875" cy="3170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9B61C-7E89-43B6-9853-6F2436DFF29B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DC01A-A8C0-4CCD-BE0E-EEAAC5E9327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58CE-7B3A-4C24-A906-CA5C8544B654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1D2B-AF1C-4C4A-9A03-BF4D93D1F96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63C85-D195-4FCB-9C30-9FA6E5A1A7DC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F9F34-5F36-4454-B65C-3BEB13BA3B2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AD38B-65B3-46CF-8898-3BE82D27C00A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A0023-971D-44FD-B1DD-81F1165B0521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73966-6FCF-4346-8A34-8A5750809EF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80B0A-3849-4421-8C7D-5695B4654D85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5A046-8133-4700-9793-3702DFB8D8B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6F95C-C0E2-4D38-B235-9958C55861C4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E3759-E1E1-4BDB-BBDE-ACB6D262FF5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24CE5-4992-4B6F-A089-8CDDEDC17DA5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CEE42-3C92-415B-8FD0-7B7FEC3DE71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6ECDB-5D76-40BA-812E-193352B293D8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C3199-7DC7-45C4-8FE8-FF6AFFB03D9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1600200"/>
            <a:ext cx="2139950" cy="46815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87338" y="1600200"/>
            <a:ext cx="6272212" cy="46815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23EAE-5292-449A-8A61-7E2BDCD66E51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C3394-274D-4FD6-BE30-67174ACC572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56AED-A67E-465F-9A62-0871C7D554A8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18FC9-950D-4705-BB01-F5451AE435D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25A6F-451A-4FEF-B87A-DDE1EDAC7A1F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11188-D748-49E1-A0B6-39D6384BBB6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96724-7AAC-409B-A98B-0B17CB37F3FD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F6EE0-3804-4615-8281-5B0CA3F764C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87338" y="773113"/>
            <a:ext cx="4205287" cy="5508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773113"/>
            <a:ext cx="4206875" cy="5508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99B4E-A9F9-464C-B408-8AEC7128EB71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0776D-0B9F-4737-A70D-40478BF9C21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76922-83EF-40B6-A02A-7CB052B7EAF4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81240-D4A9-4295-848C-F27F9B9251F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9E3B4-CF3E-4035-A5C7-89FF34309CC6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73A33-1A90-4C92-9C43-E7EC463E672A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4EDCF-F92A-42EF-82C8-BBBAD22CD7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5E8CC-F5F1-4A4F-80ED-1B3B402A5144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713A5-804B-4F74-A221-574D8D10E62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EC69A-BA08-43E6-95FC-63CC7974D3F6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42290-D439-466B-9842-BF138D71313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D3C6C-10A1-4008-9945-3B3032F436C3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B1552-8942-4F81-8759-251DDD6C748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C153-2FFD-4968-9E84-BF36DE5D15F5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0ABF5-8FFE-4E8F-BED2-807F533BB50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C0E0F-D410-42ED-A290-EB5FEFAB66A9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DB33C-AC3B-48B2-9FF1-CA2BA78D604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0"/>
            <a:ext cx="2139950" cy="62817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87338" y="0"/>
            <a:ext cx="6272212" cy="62817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DDE56-08B3-424D-8520-4EB5E2AD9EEB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72D7A-0C02-4CD4-8150-E33A6B3F3C5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/>
          </p:nvPr>
        </p:nvSpPr>
        <p:spPr>
          <a:xfrm>
            <a:off x="287338" y="0"/>
            <a:ext cx="8564562" cy="62817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051B-83CA-4680-A07F-32EFF911CC79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C1CA9-22BB-40BB-A127-980B43A5612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87338" y="1600200"/>
            <a:ext cx="4205287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06875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E42E3-51B3-4A5C-934E-E638B094229A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B215C-5A44-4CCC-9352-AEB039C6D613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82991-C68A-4074-9997-F4FEF4B3589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FDF19-0B8F-4C30-A489-A998EEE73E48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5DC4D-EC10-4363-8E66-6281A63A83DA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5E47-F607-4986-AF1D-DCB6CCF83AF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B97D-0DED-4D37-AE8E-95A4C31F3B24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20144-2BD9-4C16-A478-8361F18E9194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811FD-202C-4E7F-9EF0-AEEB1B7EE69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AF7F-9367-4310-94AA-6ADA07A922CC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9536D-B211-40A8-A5CA-EE8C412888EE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66653-D816-46DE-B7A1-17364DA0547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0EDC5-BE2A-4782-A98C-E2F3480914D4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92B66-5D3D-470F-8AB6-5CD66BD3B8DB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4A573-DB48-45E1-975F-4EDC688BFC1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548C6-5160-4650-B019-1C2ABA5AF967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217FD-2A57-48A9-9B17-C32FB7981330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4CD88-4303-4711-BF71-01380946AC4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072313" y="215900"/>
            <a:ext cx="177958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87338" y="6497638"/>
            <a:ext cx="8564562" cy="3603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827088"/>
            <a:ext cx="8564562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0" tIns="45720" rIns="144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1600200"/>
            <a:ext cx="8564562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0" tIns="45720" rIns="144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62113" y="6281738"/>
            <a:ext cx="29098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3CFC56-AE74-4DAE-A641-8EBB5BD7C8D5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62113" y="6281738"/>
            <a:ext cx="29098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BE3B007-8DE7-48B2-8B64-2B9760768264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497638"/>
            <a:ext cx="42799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14400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nb-NO"/>
              <a:t> ________  _____   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497638"/>
            <a:ext cx="42799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14400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7338" y="6497638"/>
            <a:ext cx="13747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CF202-DAEF-41A5-8A26-A74E5A49551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177800" indent="-177800" algn="l" rtl="0" eaLnBrk="0" fontAlgn="base" hangingPunct="0">
        <a:spcBef>
          <a:spcPct val="4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277813" algn="l" rtl="0" eaLnBrk="0" fontAlgn="base" hangingPunct="0"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+mn-lt"/>
        </a:defRPr>
      </a:lvl2pPr>
      <a:lvl3pPr marL="358775" indent="-177800" algn="l" rtl="0" eaLnBrk="0" fontAlgn="base" hangingPunct="0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538163" indent="-17780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717550" indent="-17780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174750" indent="-17780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1631950" indent="-17780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089150" indent="-17780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546350" indent="-17780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87338" y="1600200"/>
            <a:ext cx="8564562" cy="46815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pic>
        <p:nvPicPr>
          <p:cNvPr id="15363" name="Picture 2" descr="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072313" y="215900"/>
            <a:ext cx="177958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87338" y="6497638"/>
            <a:ext cx="8564562" cy="3603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600200"/>
            <a:ext cx="8564562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2000" tIns="45720" rIns="14400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536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3111500"/>
            <a:ext cx="8564562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2000" tIns="45720" rIns="144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62113" y="6281738"/>
            <a:ext cx="29098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1A9CCFA-D007-48C8-ABEE-2AE66BE2297E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497638"/>
            <a:ext cx="42799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14400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7338" y="6497638"/>
            <a:ext cx="13747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CA3ECB2-34F8-4EAE-837E-5FF8DA1EAB3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defRPr sz="2000" i="1">
          <a:solidFill>
            <a:schemeClr val="bg1"/>
          </a:solidFill>
          <a:latin typeface="+mn-lt"/>
          <a:ea typeface="+mn-ea"/>
          <a:cs typeface="+mn-cs"/>
        </a:defRPr>
      </a:lvl1pPr>
      <a:lvl2pPr marL="268288" indent="188913" algn="l" rtl="0" eaLnBrk="0" fontAlgn="base" hangingPunct="0">
        <a:spcBef>
          <a:spcPct val="0"/>
        </a:spcBef>
        <a:spcAft>
          <a:spcPct val="0"/>
        </a:spcAft>
        <a:defRPr sz="1500">
          <a:solidFill>
            <a:schemeClr val="bg1"/>
          </a:solidFill>
          <a:latin typeface="+mn-lt"/>
        </a:defRPr>
      </a:lvl2pPr>
      <a:lvl3pPr marL="625475" indent="-177800" algn="l" rtl="0" eaLnBrk="0" fontAlgn="base" hangingPunct="0">
        <a:spcBef>
          <a:spcPct val="20000"/>
        </a:spcBef>
        <a:spcAft>
          <a:spcPct val="0"/>
        </a:spcAft>
        <a:defRPr sz="1500">
          <a:solidFill>
            <a:schemeClr val="bg1"/>
          </a:solidFill>
          <a:latin typeface="+mn-lt"/>
        </a:defRPr>
      </a:lvl3pPr>
      <a:lvl4pPr marL="982663" indent="-177800" algn="l" rtl="0" eaLnBrk="0" fontAlgn="base" hangingPunct="0">
        <a:spcBef>
          <a:spcPct val="20000"/>
        </a:spcBef>
        <a:spcAft>
          <a:spcPct val="0"/>
        </a:spcAft>
        <a:defRPr sz="1500">
          <a:solidFill>
            <a:schemeClr val="bg1"/>
          </a:solidFill>
          <a:latin typeface="+mn-lt"/>
        </a:defRPr>
      </a:lvl4pPr>
      <a:lvl5pPr marL="1339850" indent="-177800" algn="l" rtl="0" eaLnBrk="0" fontAlgn="base" hangingPunct="0">
        <a:spcBef>
          <a:spcPct val="20000"/>
        </a:spcBef>
        <a:spcAft>
          <a:spcPct val="0"/>
        </a:spcAft>
        <a:defRPr sz="1500">
          <a:solidFill>
            <a:schemeClr val="bg1"/>
          </a:solidFill>
          <a:latin typeface="+mn-lt"/>
        </a:defRPr>
      </a:lvl5pPr>
      <a:lvl6pPr marL="1797050" indent="-177800" algn="l" rtl="0" fontAlgn="base">
        <a:spcBef>
          <a:spcPct val="20000"/>
        </a:spcBef>
        <a:spcAft>
          <a:spcPct val="0"/>
        </a:spcAft>
        <a:defRPr sz="1500">
          <a:solidFill>
            <a:schemeClr val="bg1"/>
          </a:solidFill>
          <a:latin typeface="+mn-lt"/>
        </a:defRPr>
      </a:lvl6pPr>
      <a:lvl7pPr marL="2254250" indent="-177800" algn="l" rtl="0" fontAlgn="base">
        <a:spcBef>
          <a:spcPct val="20000"/>
        </a:spcBef>
        <a:spcAft>
          <a:spcPct val="0"/>
        </a:spcAft>
        <a:defRPr sz="1500">
          <a:solidFill>
            <a:schemeClr val="bg1"/>
          </a:solidFill>
          <a:latin typeface="+mn-lt"/>
        </a:defRPr>
      </a:lvl7pPr>
      <a:lvl8pPr marL="2711450" indent="-177800" algn="l" rtl="0" fontAlgn="base">
        <a:spcBef>
          <a:spcPct val="20000"/>
        </a:spcBef>
        <a:spcAft>
          <a:spcPct val="0"/>
        </a:spcAft>
        <a:defRPr sz="1500">
          <a:solidFill>
            <a:schemeClr val="bg1"/>
          </a:solidFill>
          <a:latin typeface="+mn-lt"/>
        </a:defRPr>
      </a:lvl8pPr>
      <a:lvl9pPr marL="3168650" indent="-177800" algn="l" rtl="0" fontAlgn="base">
        <a:spcBef>
          <a:spcPct val="20000"/>
        </a:spcBef>
        <a:spcAft>
          <a:spcPct val="0"/>
        </a:spcAft>
        <a:defRPr sz="1500">
          <a:solidFill>
            <a:schemeClr val="bg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87338" y="6497638"/>
            <a:ext cx="8564562" cy="3603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0"/>
            <a:ext cx="8564562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0" tIns="45720" rIns="144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276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73113"/>
            <a:ext cx="8564562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0" tIns="45720" rIns="144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62113" y="6281738"/>
            <a:ext cx="29098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E8DCFDE-6C57-48E8-A421-0BFC65C76C16}" type="datetime1">
              <a:rPr lang="nb-NO"/>
              <a:pPr>
                <a:defRPr/>
              </a:pPr>
              <a:t>23.04.2009</a:t>
            </a:fld>
            <a:endParaRPr lang="nb-NO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497638"/>
            <a:ext cx="42799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14400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nb-NO"/>
              <a:t>Kulturell Dialog A/S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7338" y="6497638"/>
            <a:ext cx="13747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DD8D4F-4892-470F-BCE8-86303E8ED0F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  <p:sldLayoutId id="2147483676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177800" indent="-177800" algn="l" rtl="0" eaLnBrk="0" fontAlgn="base" hangingPunct="0">
        <a:spcBef>
          <a:spcPct val="4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277813" algn="l" rtl="0" eaLnBrk="0" fontAlgn="base" hangingPunct="0"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+mn-lt"/>
        </a:defRPr>
      </a:lvl2pPr>
      <a:lvl3pPr marL="358775" indent="-177800" algn="l" rtl="0" eaLnBrk="0" fontAlgn="base" hangingPunct="0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538163" indent="-17780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717550" indent="-17780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174750" indent="-1778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1631950" indent="-1778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089150" indent="-1778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546350" indent="-1778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tel 1"/>
          <p:cNvSpPr>
            <a:spLocks noGrp="1"/>
          </p:cNvSpPr>
          <p:nvPr>
            <p:ph type="ctrTitle"/>
          </p:nvPr>
        </p:nvSpPr>
        <p:spPr>
          <a:xfrm>
            <a:off x="287338" y="1646238"/>
            <a:ext cx="8564562" cy="3898900"/>
          </a:xfrm>
        </p:spPr>
        <p:txBody>
          <a:bodyPr/>
          <a:lstStyle/>
          <a:p>
            <a:pPr eaLnBrk="1" hangingPunct="1"/>
            <a:r>
              <a:rPr lang="nb-NO" sz="2000" smtClean="0">
                <a:solidFill>
                  <a:srgbClr val="002060"/>
                </a:solidFill>
              </a:rPr>
              <a:t/>
            </a:r>
            <a:br>
              <a:rPr lang="nb-NO" sz="2000" smtClean="0">
                <a:solidFill>
                  <a:srgbClr val="002060"/>
                </a:solidFill>
              </a:rPr>
            </a:br>
            <a:r>
              <a:rPr lang="nb-NO" sz="2800" b="1" smtClean="0">
                <a:solidFill>
                  <a:srgbClr val="002060"/>
                </a:solidFill>
              </a:rPr>
              <a:t>FoU KS - Mangfold i ledelse  </a:t>
            </a:r>
            <a:r>
              <a:rPr lang="nb-NO" sz="2800" b="1" smtClean="0">
                <a:solidFill>
                  <a:srgbClr val="FF0000"/>
                </a:solidFill>
              </a:rPr>
              <a:t/>
            </a:r>
            <a:br>
              <a:rPr lang="nb-NO" sz="2800" b="1" smtClean="0">
                <a:solidFill>
                  <a:srgbClr val="FF0000"/>
                </a:solidFill>
              </a:rPr>
            </a:br>
            <a:r>
              <a:rPr lang="nb-NO" sz="2000" smtClean="0"/>
              <a:t/>
            </a:r>
            <a:br>
              <a:rPr lang="nb-NO" sz="2000" smtClean="0"/>
            </a:br>
            <a:r>
              <a:rPr lang="nb-NO" sz="2800" b="1" smtClean="0">
                <a:solidFill>
                  <a:srgbClr val="002060"/>
                </a:solidFill>
              </a:rPr>
              <a:t/>
            </a:r>
            <a:br>
              <a:rPr lang="nb-NO" sz="2800" b="1" smtClean="0">
                <a:solidFill>
                  <a:srgbClr val="002060"/>
                </a:solidFill>
              </a:rPr>
            </a:br>
            <a:r>
              <a:rPr lang="nb-NO" sz="2800" b="1" smtClean="0">
                <a:solidFill>
                  <a:srgbClr val="002060"/>
                </a:solidFill>
              </a:rPr>
              <a:t/>
            </a:r>
            <a:br>
              <a:rPr lang="nb-NO" sz="2800" b="1" smtClean="0">
                <a:solidFill>
                  <a:srgbClr val="002060"/>
                </a:solidFill>
              </a:rPr>
            </a:br>
            <a:r>
              <a:rPr lang="nb-NO" sz="1800" smtClean="0">
                <a:solidFill>
                  <a:srgbClr val="002060"/>
                </a:solidFill>
              </a:rPr>
              <a:t>Helle Sekkesæter, Christian Skattum Asplan Viak</a:t>
            </a:r>
            <a:br>
              <a:rPr lang="nb-NO" sz="1800" smtClean="0">
                <a:solidFill>
                  <a:srgbClr val="002060"/>
                </a:solidFill>
              </a:rPr>
            </a:br>
            <a:r>
              <a:rPr lang="nb-NO" sz="1800" smtClean="0">
                <a:solidFill>
                  <a:srgbClr val="002060"/>
                </a:solidFill>
              </a:rPr>
              <a:t>Anette Thiis Evensen, Kulturell Dialog</a:t>
            </a:r>
            <a:r>
              <a:rPr lang="nb-NO" sz="2800" b="1" smtClean="0">
                <a:solidFill>
                  <a:srgbClr val="002060"/>
                </a:solidFill>
              </a:rPr>
              <a:t/>
            </a:r>
            <a:br>
              <a:rPr lang="nb-NO" sz="2800" b="1" smtClean="0">
                <a:solidFill>
                  <a:srgbClr val="002060"/>
                </a:solidFill>
              </a:rPr>
            </a:br>
            <a:r>
              <a:rPr lang="nb-NO" sz="2800" b="1" smtClean="0">
                <a:solidFill>
                  <a:srgbClr val="002060"/>
                </a:solidFill>
              </a:rPr>
              <a:t/>
            </a:r>
            <a:br>
              <a:rPr lang="nb-NO" sz="2800" b="1" smtClean="0">
                <a:solidFill>
                  <a:srgbClr val="002060"/>
                </a:solidFill>
              </a:rPr>
            </a:br>
            <a:endParaRPr lang="nb-NO" sz="2800" b="1" smtClean="0">
              <a:solidFill>
                <a:srgbClr val="002060"/>
              </a:solidFill>
            </a:endParaRPr>
          </a:p>
        </p:txBody>
      </p:sp>
      <p:sp>
        <p:nvSpPr>
          <p:cNvPr id="41986" name="Plassholder for bunnteks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b-NO" sz="1200" smtClean="0"/>
              <a:t>Kulturell</a:t>
            </a:r>
            <a:r>
              <a:rPr lang="nb-NO" sz="1100" smtClean="0"/>
              <a:t> Dialog A/S</a:t>
            </a:r>
          </a:p>
        </p:txBody>
      </p:sp>
      <p:pic>
        <p:nvPicPr>
          <p:cNvPr id="41987" name="Bilde 6" descr="Kudilogo sirkel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338" y="222250"/>
            <a:ext cx="7493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97250" y="222250"/>
            <a:ext cx="14795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15900"/>
            <a:ext cx="1779587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4034" name="Rectangle 2"/>
          <p:cNvSpPr>
            <a:spLocks/>
          </p:cNvSpPr>
          <p:nvPr/>
        </p:nvSpPr>
        <p:spPr bwMode="auto">
          <a:xfrm>
            <a:off x="581025" y="6497638"/>
            <a:ext cx="8562975" cy="3603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nb-NO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4572000" y="6581775"/>
            <a:ext cx="42799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algn="r"/>
            <a:endParaRPr lang="nb-NO" sz="800" b="1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458913" y="6667500"/>
            <a:ext cx="2032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fld id="{0494DA85-D6AC-4F7A-BFC3-F38A4604F541}" type="slidenum">
              <a:rPr lang="en-US" sz="800" b="1">
                <a:solidFill>
                  <a:srgbClr val="FFFFFF"/>
                </a:solidFill>
                <a:cs typeface="Arial" charset="0"/>
                <a:sym typeface="Arial" charset="0"/>
              </a:rPr>
              <a:pPr algn="r"/>
              <a:t>2</a:t>
            </a:fld>
            <a:endParaRPr lang="en-US" sz="800" b="1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564563" cy="771525"/>
          </a:xfrm>
        </p:spPr>
        <p:txBody>
          <a:bodyPr/>
          <a:lstStyle/>
          <a:p>
            <a:pPr eaLnBrk="1" hangingPunct="1"/>
            <a:r>
              <a:rPr lang="en-US" smtClean="0"/>
              <a:t>Kunnskapsgrunnlag for økt mangfold i ledelse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9700" indent="-139700" eaLnBrk="1" hangingPunct="1">
              <a:spcBef>
                <a:spcPct val="0"/>
              </a:spcBef>
            </a:pPr>
            <a:endParaRPr lang="en-US" smtClean="0"/>
          </a:p>
          <a:p>
            <a:pPr marL="139700" indent="-139700" eaLnBrk="1" hangingPunct="1">
              <a:buFontTx/>
              <a:buNone/>
            </a:pPr>
            <a:r>
              <a:rPr lang="en-US" smtClean="0"/>
              <a:t>  Mål: Å utarbeide et kunnskapsgrunnlag for hvordan man skal jobbe med å rekruttere ikke- vestlige innvandrere til lederstillinger og synlige nøkkelposisjoner i kommunene, med sikte på å få til et større mangfold i kommunale lederstillinger. </a:t>
            </a:r>
          </a:p>
          <a:p>
            <a:pPr marL="139700" indent="-139700" eaLnBrk="1" hangingPunct="1"/>
            <a:endParaRPr lang="en-US" smtClean="0"/>
          </a:p>
          <a:p>
            <a:pPr marL="139700" indent="-139700" eaLnBrk="1" hangingPunct="1">
              <a:buFontTx/>
              <a:buNone/>
            </a:pPr>
            <a:r>
              <a:rPr lang="en-US" smtClean="0"/>
              <a:t>FoU-aktiviteter:</a:t>
            </a:r>
          </a:p>
          <a:p>
            <a:pPr marL="139700" indent="-139700" eaLnBrk="1" hangingPunct="1"/>
            <a:r>
              <a:rPr lang="en-US" smtClean="0"/>
              <a:t>Nasjonal spørreundersøkelse per okt. 2007</a:t>
            </a:r>
          </a:p>
          <a:p>
            <a:pPr marL="139700" indent="-139700" eaLnBrk="1" hangingPunct="1"/>
            <a:r>
              <a:rPr lang="en-US" smtClean="0"/>
              <a:t>Undersøkelser i 4 casekommuner  våren 2008</a:t>
            </a:r>
          </a:p>
          <a:p>
            <a:pPr marL="139700" indent="-139700" eaLnBrk="1" hangingPunct="1"/>
            <a:r>
              <a:rPr lang="en-US" smtClean="0"/>
              <a:t>Følgeforskning på Kandidatnettverket for Mangfold i Ledelse 2007-2008</a:t>
            </a:r>
          </a:p>
        </p:txBody>
      </p:sp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69925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4041" name="Picture 9" descr="FoU-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875" y="215900"/>
            <a:ext cx="1362075" cy="4254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2800" b="1" smtClean="0"/>
              <a:t>Hvor mange ansatte med innvandrerbakgrunn har kommunen? N=338</a:t>
            </a:r>
            <a:br>
              <a:rPr lang="nb-NO" sz="2800" b="1" smtClean="0"/>
            </a:br>
            <a:r>
              <a:rPr lang="nb-NO" sz="2800" b="1" smtClean="0"/>
              <a:t/>
            </a:r>
            <a:br>
              <a:rPr lang="nb-NO" sz="2800" b="1" smtClean="0"/>
            </a:br>
            <a:r>
              <a:rPr lang="nb-NO" sz="2800" b="1" smtClean="0"/>
              <a:t/>
            </a:r>
            <a:br>
              <a:rPr lang="nb-NO" sz="2800" b="1" smtClean="0"/>
            </a:br>
            <a:r>
              <a:rPr lang="nb-NO" sz="2800" smtClean="0"/>
              <a:t> </a:t>
            </a:r>
            <a:br>
              <a:rPr lang="nb-NO" sz="2800" smtClean="0"/>
            </a:br>
            <a:r>
              <a:rPr lang="nb-NO" sz="2800" smtClean="0"/>
              <a:t/>
            </a:r>
            <a:br>
              <a:rPr lang="nb-NO" sz="2800" smtClean="0"/>
            </a:br>
            <a:r>
              <a:rPr lang="nb-NO" sz="2800" smtClean="0"/>
              <a:t/>
            </a:r>
            <a:br>
              <a:rPr lang="nb-NO" sz="2800" smtClean="0"/>
            </a:br>
            <a:endParaRPr lang="nb-NO" sz="2800" smtClean="0"/>
          </a:p>
        </p:txBody>
      </p:sp>
      <p:sp>
        <p:nvSpPr>
          <p:cNvPr id="46082" name="Plassholder for bunntekst 2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nb-NO" smtClean="0"/>
              <a:t>Kulturell Dialog A/S</a:t>
            </a:r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775" y="1828800"/>
            <a:ext cx="8493125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5" descr="FoU-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75" y="325438"/>
            <a:ext cx="1362075" cy="42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1" descr="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936625"/>
            <a:ext cx="87503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tel 1"/>
          <p:cNvSpPr txBox="1">
            <a:spLocks/>
          </p:cNvSpPr>
          <p:nvPr/>
        </p:nvSpPr>
        <p:spPr bwMode="auto">
          <a:xfrm>
            <a:off x="555625" y="53975"/>
            <a:ext cx="6238875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2000" rIns="144000"/>
          <a:lstStyle/>
          <a:p>
            <a:pPr>
              <a:defRPr/>
            </a:pPr>
            <a:r>
              <a:rPr lang="nb-NO" sz="2000" b="1" kern="0" dirty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Hvor mange ledere på ulike nivå har kommunen med innvandrerbakgrunn? n=239</a:t>
            </a:r>
          </a:p>
        </p:txBody>
      </p:sp>
      <p:pic>
        <p:nvPicPr>
          <p:cNvPr id="47108" name="Picture 4" descr="FoU-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463" y="274638"/>
            <a:ext cx="1087437" cy="33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tel 2"/>
          <p:cNvSpPr>
            <a:spLocks noGrp="1"/>
          </p:cNvSpPr>
          <p:nvPr>
            <p:ph type="title"/>
          </p:nvPr>
        </p:nvSpPr>
        <p:spPr>
          <a:xfrm>
            <a:off x="0" y="688975"/>
            <a:ext cx="8564563" cy="1077913"/>
          </a:xfrm>
        </p:spPr>
        <p:txBody>
          <a:bodyPr/>
          <a:lstStyle/>
          <a:p>
            <a:pPr eaLnBrk="1" hangingPunct="1"/>
            <a:r>
              <a:rPr lang="nb-NO" sz="2000" b="1" smtClean="0"/>
              <a:t>Hvilken betydning vil du si følgende begrunnelse har for å rekruttere personer med innvandrerbakgrunn til lederstillinger og nøkkelposisjoner i kommunen? N=338</a:t>
            </a:r>
            <a:r>
              <a:rPr lang="nb-NO" sz="2000" smtClean="0"/>
              <a:t>						</a:t>
            </a:r>
            <a:br>
              <a:rPr lang="nb-NO" sz="2000" smtClean="0"/>
            </a:br>
            <a:endParaRPr lang="nb-NO" sz="2000" smtClean="0"/>
          </a:p>
        </p:txBody>
      </p:sp>
      <p:sp>
        <p:nvSpPr>
          <p:cNvPr id="48130" name="Plassholder for bunntekst 1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nb-NO" sz="1200" smtClean="0"/>
              <a:t>Kulturell Dialog A/S</a:t>
            </a:r>
          </a:p>
        </p:txBody>
      </p:sp>
      <p:pic>
        <p:nvPicPr>
          <p:cNvPr id="481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66888"/>
            <a:ext cx="9144000" cy="426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5" descr="FoU-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775" y="325438"/>
            <a:ext cx="1362075" cy="42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tel 1"/>
          <p:cNvSpPr>
            <a:spLocks noGrp="1"/>
          </p:cNvSpPr>
          <p:nvPr>
            <p:ph type="title"/>
          </p:nvPr>
        </p:nvSpPr>
        <p:spPr>
          <a:xfrm>
            <a:off x="71438" y="642938"/>
            <a:ext cx="8564562" cy="971550"/>
          </a:xfrm>
        </p:spPr>
        <p:txBody>
          <a:bodyPr/>
          <a:lstStyle/>
          <a:p>
            <a:pPr eaLnBrk="1" hangingPunct="1"/>
            <a:r>
              <a:rPr lang="nb-NO" sz="2000" b="1" smtClean="0"/>
              <a:t>Hvilken betydning vil du si følgende begrunnelse har for ikke å rekruttere flere personer med innvandrerbakgrunn til lederstillinger og nøkkelposisjoner i kommunen? N=338</a:t>
            </a:r>
            <a:r>
              <a:rPr lang="nb-NO" sz="1800" smtClean="0"/>
              <a:t>						</a:t>
            </a:r>
            <a:br>
              <a:rPr lang="nb-NO" sz="1800" smtClean="0"/>
            </a:br>
            <a:endParaRPr lang="nb-NO" sz="1800" smtClean="0"/>
          </a:p>
        </p:txBody>
      </p:sp>
      <p:sp>
        <p:nvSpPr>
          <p:cNvPr id="50178" name="Plassholder for bunntekst 2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nb-NO" sz="1200" smtClean="0"/>
              <a:t>Kulturell Dialog A/S</a:t>
            </a:r>
          </a:p>
        </p:txBody>
      </p:sp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14488"/>
            <a:ext cx="9144000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Picture 5" descr="FoU-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75" y="325438"/>
            <a:ext cx="1362075" cy="42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tel 1"/>
          <p:cNvSpPr>
            <a:spLocks noGrp="1"/>
          </p:cNvSpPr>
          <p:nvPr>
            <p:ph type="title"/>
          </p:nvPr>
        </p:nvSpPr>
        <p:spPr>
          <a:xfrm>
            <a:off x="0" y="827088"/>
            <a:ext cx="8564563" cy="773112"/>
          </a:xfrm>
        </p:spPr>
        <p:txBody>
          <a:bodyPr/>
          <a:lstStyle/>
          <a:p>
            <a:pPr eaLnBrk="1" hangingPunct="1"/>
            <a:r>
              <a:rPr lang="nb-NO" sz="2400" smtClean="0"/>
              <a:t>Har kommunen utviklet tiltak/ prosjekter med det siktemål å kvalifisere personer med innvandrerbakgrunn til lederstillinger og nøkkelposisjoner? N=338</a:t>
            </a:r>
          </a:p>
        </p:txBody>
      </p:sp>
      <p:sp>
        <p:nvSpPr>
          <p:cNvPr id="51202" name="Plassholder for bunntekst 2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nb-NO" smtClean="0"/>
              <a:t>Kulturell Dialog A/S</a:t>
            </a: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5475" y="2005013"/>
            <a:ext cx="8226425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5" descr="FoU-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775" y="325438"/>
            <a:ext cx="1362075" cy="42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15900"/>
            <a:ext cx="1779587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3250" name="Rectangle 2"/>
          <p:cNvSpPr>
            <a:spLocks/>
          </p:cNvSpPr>
          <p:nvPr/>
        </p:nvSpPr>
        <p:spPr bwMode="auto">
          <a:xfrm>
            <a:off x="287338" y="6497638"/>
            <a:ext cx="8562975" cy="3603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nb-NO"/>
          </a:p>
        </p:txBody>
      </p:sp>
      <p:sp>
        <p:nvSpPr>
          <p:cNvPr id="53251" name="Rectangle 3"/>
          <p:cNvSpPr>
            <a:spLocks/>
          </p:cNvSpPr>
          <p:nvPr/>
        </p:nvSpPr>
        <p:spPr bwMode="auto">
          <a:xfrm>
            <a:off x="4572000" y="6581775"/>
            <a:ext cx="42799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algn="r"/>
            <a:r>
              <a:rPr lang="en-US" sz="800" b="1">
                <a:solidFill>
                  <a:srgbClr val="FFFFFF"/>
                </a:solidFill>
                <a:cs typeface="Arial" charset="0"/>
                <a:sym typeface="Arial" charset="0"/>
              </a:rPr>
              <a:t>Kulturell Dialog A/S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458913" y="6667500"/>
            <a:ext cx="2032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fld id="{6619C46F-C66F-4D25-BE8C-1CAF1EAF6DEF}" type="slidenum">
              <a:rPr lang="en-US" sz="800" b="1">
                <a:solidFill>
                  <a:srgbClr val="FFFFFF"/>
                </a:solidFill>
                <a:cs typeface="Arial" charset="0"/>
                <a:sym typeface="Arial" charset="0"/>
              </a:rPr>
              <a:pPr algn="r"/>
              <a:t>8</a:t>
            </a:fld>
            <a:endParaRPr lang="en-US" sz="800" b="1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79438" y="990600"/>
            <a:ext cx="8564562" cy="468313"/>
          </a:xfrm>
        </p:spPr>
        <p:txBody>
          <a:bodyPr/>
          <a:lstStyle/>
          <a:p>
            <a:pPr eaLnBrk="1" hangingPunct="1"/>
            <a:r>
              <a:rPr lang="en-US" smtClean="0"/>
              <a:t>Sjekkliste for handlingsplan – har kommunen: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287338" y="1828800"/>
            <a:ext cx="8564562" cy="5029200"/>
          </a:xfrm>
        </p:spPr>
        <p:txBody>
          <a:bodyPr/>
          <a:lstStyle/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nb-NO" smtClean="0"/>
              <a:t>Politisk forankring og påtrykk i kommunen 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nb-NO" smtClean="0"/>
              <a:t>Arbeidsgiverstrategi med mangfold i fokus  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nb-NO" smtClean="0"/>
              <a:t>Administrative ressurser til å iverksette tiltakene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nb-NO" smtClean="0"/>
              <a:t>Nøkkelpersoner og ledere med innvandrerbakgrunn – og et økende sjikt å rekruttere dem fra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nb-NO" smtClean="0"/>
              <a:t>Mangfoldsfokus i lederutviklingsprogram 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nb-NO" smtClean="0"/>
              <a:t>Vilje til å la seg representere av en med innvandrerbakgrunn på toppledernivå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nb-NO" smtClean="0"/>
              <a:t>Lederne med innvandrerbakgrunn som blir verdsatt og fulgt opp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Char char="ü"/>
            </a:pPr>
            <a:r>
              <a:rPr lang="en-US" smtClean="0"/>
              <a:t>Tydelige og etterprøvbare mål og tiltak for å vise frem gode resultater. 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Char char="ü"/>
            </a:pPr>
            <a:endParaRPr lang="en-US" smtClean="0"/>
          </a:p>
        </p:txBody>
      </p:sp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69925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3257" name="Picture 9" descr="FoU-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875" y="215900"/>
            <a:ext cx="1362075" cy="4254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15900"/>
            <a:ext cx="1779587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5298" name="Rectangle 2"/>
          <p:cNvSpPr>
            <a:spLocks/>
          </p:cNvSpPr>
          <p:nvPr/>
        </p:nvSpPr>
        <p:spPr bwMode="auto">
          <a:xfrm>
            <a:off x="287338" y="6497638"/>
            <a:ext cx="8562975" cy="3603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nb-NO"/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4572000" y="6581775"/>
            <a:ext cx="42799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algn="r"/>
            <a:r>
              <a:rPr lang="en-US" sz="800" b="1">
                <a:solidFill>
                  <a:srgbClr val="FFFFFF"/>
                </a:solidFill>
                <a:cs typeface="Arial" charset="0"/>
                <a:sym typeface="Arial" charset="0"/>
              </a:rPr>
              <a:t>Kulturell Dialog A/S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458913" y="6667500"/>
            <a:ext cx="2032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fld id="{B37FE739-BB5E-4648-82E7-3BDABA328274}" type="slidenum">
              <a:rPr lang="en-US" sz="800" b="1">
                <a:solidFill>
                  <a:srgbClr val="FFFFFF"/>
                </a:solidFill>
                <a:cs typeface="Arial" charset="0"/>
                <a:sym typeface="Arial" charset="0"/>
              </a:rPr>
              <a:pPr algn="r"/>
              <a:t>9</a:t>
            </a:fld>
            <a:endParaRPr lang="en-US" sz="800" b="1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title"/>
          </p:nvPr>
        </p:nvSpPr>
        <p:spPr>
          <a:xfrm>
            <a:off x="579438" y="990600"/>
            <a:ext cx="8564562" cy="468313"/>
          </a:xfrm>
        </p:spPr>
        <p:txBody>
          <a:bodyPr/>
          <a:lstStyle/>
          <a:p>
            <a:pPr eaLnBrk="1" hangingPunct="1"/>
            <a:r>
              <a:rPr lang="en-US" smtClean="0"/>
              <a:t>Anbefalinger til arbeidstaker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87338" y="1828800"/>
            <a:ext cx="8564562" cy="5029200"/>
          </a:xfrm>
        </p:spPr>
        <p:txBody>
          <a:bodyPr/>
          <a:lstStyle/>
          <a:p>
            <a:pPr marL="381000" indent="-381000" eaLnBrk="1" hangingPunct="1">
              <a:spcBef>
                <a:spcPct val="0"/>
              </a:spcBef>
            </a:pPr>
            <a:r>
              <a:rPr lang="en-US" smtClean="0"/>
              <a:t>Sett deg inn i norsk samfunns- og arbeidslivskultur.</a:t>
            </a:r>
          </a:p>
          <a:p>
            <a:pPr marL="381000" indent="-381000" eaLnBrk="1" hangingPunct="1">
              <a:spcBef>
                <a:spcPct val="0"/>
              </a:spcBef>
            </a:pPr>
            <a:endParaRPr lang="en-US" smtClean="0"/>
          </a:p>
          <a:p>
            <a:pPr marL="381000" indent="-381000" eaLnBrk="1" hangingPunct="1">
              <a:spcBef>
                <a:spcPct val="0"/>
              </a:spcBef>
            </a:pPr>
            <a:r>
              <a:rPr lang="en-US" smtClean="0"/>
              <a:t>Øke samfunnsdeltakelsen for å utvikle nettverket ditt.</a:t>
            </a:r>
          </a:p>
          <a:p>
            <a:pPr marL="381000" indent="-381000" eaLnBrk="1" hangingPunct="1"/>
            <a:r>
              <a:rPr lang="en-US" smtClean="0"/>
              <a:t>Sørg for at du selv har nok kunnskaper - delta på kurs og lederutviklingsprogram.</a:t>
            </a:r>
          </a:p>
          <a:p>
            <a:pPr marL="381000" indent="-381000" eaLnBrk="1" hangingPunct="1"/>
            <a:r>
              <a:rPr lang="en-US" smtClean="0"/>
              <a:t>Finn støttespillere i andre medarbeidere og ledere. Alle trenger en hjelper...og bakkemannskap hjemme.</a:t>
            </a:r>
          </a:p>
          <a:p>
            <a:pPr marL="381000" indent="-381000" eaLnBrk="1" hangingPunct="1"/>
            <a:r>
              <a:rPr lang="en-US" smtClean="0"/>
              <a:t>Mobiliser pågangsmot: Søk på nytt og på nytt og på nytt.</a:t>
            </a:r>
          </a:p>
          <a:p>
            <a:pPr marL="381000" indent="-381000" eaLnBrk="1" hangingPunct="1"/>
            <a:r>
              <a:rPr lang="en-US" smtClean="0"/>
              <a:t>Arbeide med dine omdømmeverdier og en tydelig kommunikasjon inn mot en stilling du har lyst på.</a:t>
            </a:r>
          </a:p>
        </p:txBody>
      </p:sp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47713" cy="850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5305" name="Picture 9" descr="FoU-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875" y="215900"/>
            <a:ext cx="1362075" cy="4254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sjon - 6.9.07">
  <a:themeElements>
    <a:clrScheme name="Blank 1">
      <a:dk1>
        <a:srgbClr val="787878"/>
      </a:dk1>
      <a:lt1>
        <a:srgbClr val="FFFFFF"/>
      </a:lt1>
      <a:dk2>
        <a:srgbClr val="787878"/>
      </a:dk2>
      <a:lt2>
        <a:srgbClr val="C7C7C7"/>
      </a:lt2>
      <a:accent1>
        <a:srgbClr val="7AB700"/>
      </a:accent1>
      <a:accent2>
        <a:srgbClr val="083679"/>
      </a:accent2>
      <a:accent3>
        <a:srgbClr val="FFFFFF"/>
      </a:accent3>
      <a:accent4>
        <a:srgbClr val="656565"/>
      </a:accent4>
      <a:accent5>
        <a:srgbClr val="BED8AA"/>
      </a:accent5>
      <a:accent6>
        <a:srgbClr val="06306D"/>
      </a:accent6>
      <a:hlink>
        <a:srgbClr val="395E94"/>
      </a:hlink>
      <a:folHlink>
        <a:srgbClr val="7FC31B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787878"/>
        </a:dk1>
        <a:lt1>
          <a:srgbClr val="FFFFFF"/>
        </a:lt1>
        <a:dk2>
          <a:srgbClr val="787878"/>
        </a:dk2>
        <a:lt2>
          <a:srgbClr val="C7C7C7"/>
        </a:lt2>
        <a:accent1>
          <a:srgbClr val="7AB700"/>
        </a:accent1>
        <a:accent2>
          <a:srgbClr val="083679"/>
        </a:accent2>
        <a:accent3>
          <a:srgbClr val="FFFFFF"/>
        </a:accent3>
        <a:accent4>
          <a:srgbClr val="656565"/>
        </a:accent4>
        <a:accent5>
          <a:srgbClr val="BED8AA"/>
        </a:accent5>
        <a:accent6>
          <a:srgbClr val="06306D"/>
        </a:accent6>
        <a:hlink>
          <a:srgbClr val="395E94"/>
        </a:hlink>
        <a:folHlink>
          <a:srgbClr val="7FC3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vileside">
  <a:themeElements>
    <a:clrScheme name="Hvileside 1">
      <a:dk1>
        <a:srgbClr val="787878"/>
      </a:dk1>
      <a:lt1>
        <a:srgbClr val="FFFFFF"/>
      </a:lt1>
      <a:dk2>
        <a:srgbClr val="787878"/>
      </a:dk2>
      <a:lt2>
        <a:srgbClr val="C7C7C7"/>
      </a:lt2>
      <a:accent1>
        <a:srgbClr val="7AB700"/>
      </a:accent1>
      <a:accent2>
        <a:srgbClr val="083679"/>
      </a:accent2>
      <a:accent3>
        <a:srgbClr val="FFFFFF"/>
      </a:accent3>
      <a:accent4>
        <a:srgbClr val="656565"/>
      </a:accent4>
      <a:accent5>
        <a:srgbClr val="BED8AA"/>
      </a:accent5>
      <a:accent6>
        <a:srgbClr val="06306D"/>
      </a:accent6>
      <a:hlink>
        <a:srgbClr val="395E94"/>
      </a:hlink>
      <a:folHlink>
        <a:srgbClr val="7FC31B"/>
      </a:folHlink>
    </a:clrScheme>
    <a:fontScheme name="Hviles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vileside 1">
        <a:dk1>
          <a:srgbClr val="787878"/>
        </a:dk1>
        <a:lt1>
          <a:srgbClr val="FFFFFF"/>
        </a:lt1>
        <a:dk2>
          <a:srgbClr val="787878"/>
        </a:dk2>
        <a:lt2>
          <a:srgbClr val="C7C7C7"/>
        </a:lt2>
        <a:accent1>
          <a:srgbClr val="7AB700"/>
        </a:accent1>
        <a:accent2>
          <a:srgbClr val="083679"/>
        </a:accent2>
        <a:accent3>
          <a:srgbClr val="FFFFFF"/>
        </a:accent3>
        <a:accent4>
          <a:srgbClr val="656565"/>
        </a:accent4>
        <a:accent5>
          <a:srgbClr val="BED8AA"/>
        </a:accent5>
        <a:accent6>
          <a:srgbClr val="06306D"/>
        </a:accent6>
        <a:hlink>
          <a:srgbClr val="395E94"/>
        </a:hlink>
        <a:folHlink>
          <a:srgbClr val="7FC3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ilde fullt">
  <a:themeElements>
    <a:clrScheme name="Bilde fullt 1">
      <a:dk1>
        <a:srgbClr val="787878"/>
      </a:dk1>
      <a:lt1>
        <a:srgbClr val="FFFFFF"/>
      </a:lt1>
      <a:dk2>
        <a:srgbClr val="787878"/>
      </a:dk2>
      <a:lt2>
        <a:srgbClr val="C7C7C7"/>
      </a:lt2>
      <a:accent1>
        <a:srgbClr val="7AB700"/>
      </a:accent1>
      <a:accent2>
        <a:srgbClr val="083679"/>
      </a:accent2>
      <a:accent3>
        <a:srgbClr val="FFFFFF"/>
      </a:accent3>
      <a:accent4>
        <a:srgbClr val="656565"/>
      </a:accent4>
      <a:accent5>
        <a:srgbClr val="BED8AA"/>
      </a:accent5>
      <a:accent6>
        <a:srgbClr val="06306D"/>
      </a:accent6>
      <a:hlink>
        <a:srgbClr val="395E94"/>
      </a:hlink>
      <a:folHlink>
        <a:srgbClr val="7FC31B"/>
      </a:folHlink>
    </a:clrScheme>
    <a:fontScheme name="Bilde ful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lde fullt 1">
        <a:dk1>
          <a:srgbClr val="787878"/>
        </a:dk1>
        <a:lt1>
          <a:srgbClr val="FFFFFF"/>
        </a:lt1>
        <a:dk2>
          <a:srgbClr val="787878"/>
        </a:dk2>
        <a:lt2>
          <a:srgbClr val="C7C7C7"/>
        </a:lt2>
        <a:accent1>
          <a:srgbClr val="7AB700"/>
        </a:accent1>
        <a:accent2>
          <a:srgbClr val="083679"/>
        </a:accent2>
        <a:accent3>
          <a:srgbClr val="FFFFFF"/>
        </a:accent3>
        <a:accent4>
          <a:srgbClr val="656565"/>
        </a:accent4>
        <a:accent5>
          <a:srgbClr val="BED8AA"/>
        </a:accent5>
        <a:accent6>
          <a:srgbClr val="06306D"/>
        </a:accent6>
        <a:hlink>
          <a:srgbClr val="395E94"/>
        </a:hlink>
        <a:folHlink>
          <a:srgbClr val="7FC3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F484AE6001BACB4A95C7C7004F3E7C6A" ma:contentTypeVersion="0" ma:contentTypeDescription="" ma:contentTypeScope="" ma:versionID="87de3a28a88e46f24bc47e7efa07b063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Verktøy</TermName>
          <TermId xmlns="http://schemas.microsoft.com/office/infopath/2007/PartnerControls">b2de6fa2-f73d-4c39-b2aa-ce028b1a5534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97</Value>
    </TaxCatchAll>
    <_dlc_DocId xmlns="a0c403bc-df03-43c8-915b-d2d6e5c89d57">DMFW2D44QQMK-1904-2</_dlc_DocId>
    <_dlc_DocIdUrl xmlns="a0c403bc-df03-43c8-915b-d2d6e5c89d57">
      <Url>http://fou.ks.no/arkiv/071001/_layouts/15/DocIdRedir.aspx?ID=DMFW2D44QQMK-1904-2</Url>
      <Description>DMFW2D44QQMK-1904-2</Description>
    </_dlc_DocIdUrl>
  </documentManagement>
</p:properties>
</file>

<file path=customXml/itemProps1.xml><?xml version="1.0" encoding="utf-8"?>
<ds:datastoreItem xmlns:ds="http://schemas.openxmlformats.org/officeDocument/2006/customXml" ds:itemID="{78037B20-910E-40AE-BABF-CD8F408AA431}"/>
</file>

<file path=customXml/itemProps2.xml><?xml version="1.0" encoding="utf-8"?>
<ds:datastoreItem xmlns:ds="http://schemas.openxmlformats.org/officeDocument/2006/customXml" ds:itemID="{27456E07-4D6F-4565-B3DC-743F52D5347C}"/>
</file>

<file path=customXml/itemProps3.xml><?xml version="1.0" encoding="utf-8"?>
<ds:datastoreItem xmlns:ds="http://schemas.openxmlformats.org/officeDocument/2006/customXml" ds:itemID="{A1B627BF-556C-4884-90B3-2F09F32703E5}"/>
</file>

<file path=customXml/itemProps4.xml><?xml version="1.0" encoding="utf-8"?>
<ds:datastoreItem xmlns:ds="http://schemas.openxmlformats.org/officeDocument/2006/customXml" ds:itemID="{0C9D2EEB-6205-4CC0-9150-BF31E098E774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 - 6.9.07</Template>
  <TotalTime>980</TotalTime>
  <Words>433</Words>
  <Application>Microsoft Office PowerPoint</Application>
  <PresentationFormat>On-screen Show (4:3)</PresentationFormat>
  <Paragraphs>50</Paragraphs>
  <Slides>9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Utformingsmal</vt:lpstr>
      </vt:variant>
      <vt:variant>
        <vt:i4>16</vt:i4>
      </vt:variant>
      <vt:variant>
        <vt:lpstr>Lysbildetitler</vt:lpstr>
      </vt:variant>
      <vt:variant>
        <vt:i4>9</vt:i4>
      </vt:variant>
    </vt:vector>
  </HeadingPairs>
  <TitlesOfParts>
    <vt:vector size="29" baseType="lpstr">
      <vt:lpstr>Arial</vt:lpstr>
      <vt:lpstr>Wingdings</vt:lpstr>
      <vt:lpstr>Gill Sans</vt:lpstr>
      <vt:lpstr>ヒラギノ角ゴ Pro W3</vt:lpstr>
      <vt:lpstr>Presentasjon - 6.9.07</vt:lpstr>
      <vt:lpstr>Hvileside</vt:lpstr>
      <vt:lpstr>Bilde fullt</vt:lpstr>
      <vt:lpstr>Presentasjon - 6.9.07</vt:lpstr>
      <vt:lpstr>Presentasjon - 6.9.07</vt:lpstr>
      <vt:lpstr>Presentasjon - 6.9.07</vt:lpstr>
      <vt:lpstr>Presentasjon - 6.9.07</vt:lpstr>
      <vt:lpstr>Presentasjon - 6.9.07</vt:lpstr>
      <vt:lpstr>Presentasjon - 6.9.07</vt:lpstr>
      <vt:lpstr>Presentasjon - 6.9.07</vt:lpstr>
      <vt:lpstr>Presentasjon - 6.9.07</vt:lpstr>
      <vt:lpstr>Presentasjon - 6.9.07</vt:lpstr>
      <vt:lpstr>Presentasjon - 6.9.07</vt:lpstr>
      <vt:lpstr>Presentasjon - 6.9.07</vt:lpstr>
      <vt:lpstr>Presentasjon - 6.9.07</vt:lpstr>
      <vt:lpstr>Presentasjon - 6.9.07</vt:lpstr>
      <vt:lpstr> FoU KS - Mangfold i ledelse      Helle Sekkesæter, Christian Skattum Asplan Viak Anette Thiis Evensen, Kulturell Dialog  </vt:lpstr>
      <vt:lpstr>Kunnskapsgrunnlag for økt mangfold i ledelse</vt:lpstr>
      <vt:lpstr>Hvor mange ansatte med innvandrerbakgrunn har kommunen? N=338       </vt:lpstr>
      <vt:lpstr>Lysbilde 4</vt:lpstr>
      <vt:lpstr>Hvilken betydning vil du si følgende begrunnelse har for å rekruttere personer med innvandrerbakgrunn til lederstillinger og nøkkelposisjoner i kommunen? N=338       </vt:lpstr>
      <vt:lpstr>Hvilken betydning vil du si følgende begrunnelse har for ikke å rekruttere flere personer med innvandrerbakgrunn til lederstillinger og nøkkelposisjoner i kommunen? N=338       </vt:lpstr>
      <vt:lpstr>Har kommunen utviklet tiltak/ prosjekter med det siktemål å kvalifisere personer med innvandrerbakgrunn til lederstillinger og nøkkelposisjoner? N=338</vt:lpstr>
      <vt:lpstr>Sjekkliste for handlingsplan – har kommunen:</vt:lpstr>
      <vt:lpstr>Anbefalinger til arbeidstaker</vt:lpstr>
    </vt:vector>
  </TitlesOfParts>
  <Company>Asplan Viak 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Lysarkpresentasjon</dc:title>
  <dc:creator>Helle Sekkesater</dc:creator>
  <cp:lastModifiedBy>Unni Helene Knudsen</cp:lastModifiedBy>
  <cp:revision>85</cp:revision>
  <dcterms:created xsi:type="dcterms:W3CDTF">2007-09-05T09:26:30Z</dcterms:created>
  <dcterms:modified xsi:type="dcterms:W3CDTF">2009-04-23T10:30:00Z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. by">
    <vt:lpwstr>addpoint.no</vt:lpwstr>
  </property>
  <property fmtid="{D5CDD505-2E9C-101B-9397-08002B2CF9AE}" pid="3" name="ContentTypeId">
    <vt:lpwstr>0x010100C466DCB15B7C4D46B76A8E26AA95A52000F484AE6001BACB4A95C7C7004F3E7C6A</vt:lpwstr>
  </property>
  <property fmtid="{D5CDD505-2E9C-101B-9397-08002B2CF9AE}" pid="4" name="Maltype">
    <vt:lpwstr>Bikube</vt:lpwstr>
  </property>
  <property fmtid="{D5CDD505-2E9C-101B-9397-08002B2CF9AE}" pid="5" name="NyTema">
    <vt:lpwstr/>
  </property>
  <property fmtid="{D5CDD505-2E9C-101B-9397-08002B2CF9AE}" pid="6" name="Beskrivelse">
    <vt:lpwstr>Generell presentasjonsmal</vt:lpwstr>
  </property>
  <property fmtid="{D5CDD505-2E9C-101B-9397-08002B2CF9AE}" pid="7" name="Kontoradresse">
    <vt:lpwstr>Rådhustorget 5 - Postboks 24, 1300 Sandvika - Tlf 67525200 - Faks 67525299</vt:lpwstr>
  </property>
  <property fmtid="{D5CDD505-2E9C-101B-9397-08002B2CF9AE}" pid="8" name="Maltype0">
    <vt:lpwstr>4</vt:lpwstr>
  </property>
  <property fmtid="{D5CDD505-2E9C-101B-9397-08002B2CF9AE}" pid="9" name="ikon">
    <vt:lpwstr>/_layouts/images/lg_icpotx.gif</vt:lpwstr>
  </property>
  <property fmtid="{D5CDD505-2E9C-101B-9397-08002B2CF9AE}" pid="10" name="Malbeskrivelse">
    <vt:lpwstr>Generell presentasjonsmal</vt:lpwstr>
  </property>
  <property fmtid="{D5CDD505-2E9C-101B-9397-08002B2CF9AE}" pid="11" name="Veiledning">
    <vt:lpwstr>.</vt:lpwstr>
  </property>
  <property fmtid="{D5CDD505-2E9C-101B-9397-08002B2CF9AE}" pid="12" name="_dlc_DocIdItemGuid">
    <vt:lpwstr>00daf648-3bf8-40d7-97ba-1b3d0e2e8b29</vt:lpwstr>
  </property>
  <property fmtid="{D5CDD505-2E9C-101B-9397-08002B2CF9AE}" pid="13" name="Dokumentkategori">
    <vt:lpwstr>97;#Verktøy|b2de6fa2-f73d-4c39-b2aa-ce028b1a5534</vt:lpwstr>
  </property>
</Properties>
</file>