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1"/>
  </p:sldMasterIdLst>
  <p:notesMasterIdLst>
    <p:notesMasterId r:id="rId12"/>
  </p:notesMasterIdLst>
  <p:handoutMasterIdLst>
    <p:handoutMasterId r:id="rId13"/>
  </p:handoutMasterIdLst>
  <p:sldIdLst>
    <p:sldId id="257" r:id="rId2"/>
    <p:sldId id="630" r:id="rId3"/>
    <p:sldId id="660" r:id="rId4"/>
    <p:sldId id="671" r:id="rId5"/>
    <p:sldId id="703" r:id="rId6"/>
    <p:sldId id="704" r:id="rId7"/>
    <p:sldId id="685" r:id="rId8"/>
    <p:sldId id="707" r:id="rId9"/>
    <p:sldId id="714" r:id="rId10"/>
    <p:sldId id="633"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T Serif" panose="020A0603040505020204" pitchFamily="18"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
      <p:font typeface="Source Sans Pro" panose="020B050303040302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6D7"/>
    <a:srgbClr val="A1A3A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86345" autoAdjust="0"/>
  </p:normalViewPr>
  <p:slideViewPr>
    <p:cSldViewPr snapToGrid="0" snapToObjects="1">
      <p:cViewPr varScale="1">
        <p:scale>
          <a:sx n="58" d="100"/>
          <a:sy n="58" d="100"/>
        </p:scale>
        <p:origin x="988"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5" d="100"/>
          <a:sy n="105" d="100"/>
        </p:scale>
        <p:origin x="24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EE84A4-B169-40D8-947A-16B4661D37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1859AD79-A4A4-427D-BCD1-796AD1BEF6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92CD74-5DAB-47DA-90C9-B3617653A969}" type="datetimeFigureOut">
              <a:rPr lang="nb-NO" smtClean="0"/>
              <a:t>01.02.2023</a:t>
            </a:fld>
            <a:endParaRPr lang="nb-NO"/>
          </a:p>
        </p:txBody>
      </p:sp>
      <p:sp>
        <p:nvSpPr>
          <p:cNvPr id="4" name="Footer Placeholder 3">
            <a:extLst>
              <a:ext uri="{FF2B5EF4-FFF2-40B4-BE49-F238E27FC236}">
                <a16:creationId xmlns:a16="http://schemas.microsoft.com/office/drawing/2014/main" id="{41D63290-6A01-4A9F-B734-DD49785F6A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A398121B-9322-481D-A740-07D1CE3D7A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49E17-ACB3-45EB-8248-CE0CA3B72EA3}" type="slidenum">
              <a:rPr lang="nb-NO" smtClean="0"/>
              <a:t>‹#›</a:t>
            </a:fld>
            <a:endParaRPr lang="nb-NO"/>
          </a:p>
        </p:txBody>
      </p:sp>
    </p:spTree>
    <p:extLst>
      <p:ext uri="{BB962C8B-B14F-4D97-AF65-F5344CB8AC3E}">
        <p14:creationId xmlns:p14="http://schemas.microsoft.com/office/powerpoint/2010/main" val="11567183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9E6DE-CCBB-401B-A5D3-E7B1AC60F257}" type="datetimeFigureOut">
              <a:rPr lang="nb-NO" smtClean="0"/>
              <a:t>01.02.2023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1EC09-5256-42CC-B35A-C15B72EB5EF1}" type="slidenum">
              <a:rPr lang="nb-NO" smtClean="0"/>
              <a:t>‹#›</a:t>
            </a:fld>
            <a:endParaRPr lang="nb-NO"/>
          </a:p>
        </p:txBody>
      </p:sp>
    </p:spTree>
    <p:extLst>
      <p:ext uri="{BB962C8B-B14F-4D97-AF65-F5344CB8AC3E}">
        <p14:creationId xmlns:p14="http://schemas.microsoft.com/office/powerpoint/2010/main" val="29127094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A401EC09-5256-42CC-B35A-C15B72EB5EF1}" type="slidenum">
              <a:rPr lang="nb-NO" smtClean="0"/>
              <a:t>1</a:t>
            </a:fld>
            <a:endParaRPr lang="nb-NO"/>
          </a:p>
        </p:txBody>
      </p:sp>
    </p:spTree>
    <p:extLst>
      <p:ext uri="{BB962C8B-B14F-4D97-AF65-F5344CB8AC3E}">
        <p14:creationId xmlns:p14="http://schemas.microsoft.com/office/powerpoint/2010/main" val="38927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ts val="1300"/>
              </a:lnSpc>
              <a:spcBef>
                <a:spcPts val="0"/>
              </a:spcBef>
              <a:spcAft>
                <a:spcPts val="0"/>
              </a:spcAft>
            </a:pPr>
            <a:endParaRPr lang="en-US" sz="1800" dirty="0">
              <a:effectLst/>
              <a:latin typeface="PT Serif" panose="020A0603040505020204" pitchFamily="18" charset="0"/>
              <a:ea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nb-NO"/>
          </a:p>
        </p:txBody>
      </p:sp>
      <p:sp>
        <p:nvSpPr>
          <p:cNvPr id="5" name="Slide Number Placeholder 4"/>
          <p:cNvSpPr>
            <a:spLocks noGrp="1"/>
          </p:cNvSpPr>
          <p:nvPr>
            <p:ph type="sldNum" sz="quarter" idx="5"/>
          </p:nvPr>
        </p:nvSpPr>
        <p:spPr/>
        <p:txBody>
          <a:bodyPr/>
          <a:lstStyle/>
          <a:p>
            <a:fld id="{A401EC09-5256-42CC-B35A-C15B72EB5EF1}" type="slidenum">
              <a:rPr lang="nb-NO" smtClean="0"/>
              <a:t>2</a:t>
            </a:fld>
            <a:endParaRPr lang="nb-NO"/>
          </a:p>
        </p:txBody>
      </p:sp>
    </p:spTree>
    <p:extLst>
      <p:ext uri="{BB962C8B-B14F-4D97-AF65-F5344CB8AC3E}">
        <p14:creationId xmlns:p14="http://schemas.microsoft.com/office/powerpoint/2010/main" val="60244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Footer Placeholder 3"/>
          <p:cNvSpPr>
            <a:spLocks noGrp="1"/>
          </p:cNvSpPr>
          <p:nvPr>
            <p:ph type="ftr" sz="quarter" idx="4"/>
          </p:nvPr>
        </p:nvSpPr>
        <p:spPr/>
        <p:txBody>
          <a:bodyPr/>
          <a:lstStyle/>
          <a:p>
            <a:endParaRPr lang="nb-NO"/>
          </a:p>
        </p:txBody>
      </p:sp>
      <p:sp>
        <p:nvSpPr>
          <p:cNvPr id="5" name="Slide Number Placeholder 4"/>
          <p:cNvSpPr>
            <a:spLocks noGrp="1"/>
          </p:cNvSpPr>
          <p:nvPr>
            <p:ph type="sldNum" sz="quarter" idx="5"/>
          </p:nvPr>
        </p:nvSpPr>
        <p:spPr/>
        <p:txBody>
          <a:bodyPr/>
          <a:lstStyle/>
          <a:p>
            <a:fld id="{A401EC09-5256-42CC-B35A-C15B72EB5EF1}" type="slidenum">
              <a:rPr lang="nb-NO" smtClean="0"/>
              <a:t>3</a:t>
            </a:fld>
            <a:endParaRPr lang="nb-NO"/>
          </a:p>
        </p:txBody>
      </p:sp>
    </p:spTree>
    <p:extLst>
      <p:ext uri="{BB962C8B-B14F-4D97-AF65-F5344CB8AC3E}">
        <p14:creationId xmlns:p14="http://schemas.microsoft.com/office/powerpoint/2010/main" val="65140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Footer Placeholder 3"/>
          <p:cNvSpPr>
            <a:spLocks noGrp="1"/>
          </p:cNvSpPr>
          <p:nvPr>
            <p:ph type="ftr" sz="quarter" idx="4"/>
          </p:nvPr>
        </p:nvSpPr>
        <p:spPr/>
        <p:txBody>
          <a:bodyPr/>
          <a:lstStyle/>
          <a:p>
            <a:endParaRPr lang="nb-NO"/>
          </a:p>
        </p:txBody>
      </p:sp>
      <p:sp>
        <p:nvSpPr>
          <p:cNvPr id="5" name="Slide Number Placeholder 4"/>
          <p:cNvSpPr>
            <a:spLocks noGrp="1"/>
          </p:cNvSpPr>
          <p:nvPr>
            <p:ph type="sldNum" sz="quarter" idx="5"/>
          </p:nvPr>
        </p:nvSpPr>
        <p:spPr/>
        <p:txBody>
          <a:bodyPr/>
          <a:lstStyle/>
          <a:p>
            <a:fld id="{A401EC09-5256-42CC-B35A-C15B72EB5EF1}" type="slidenum">
              <a:rPr lang="nb-NO" smtClean="0"/>
              <a:t>4</a:t>
            </a:fld>
            <a:endParaRPr lang="nb-NO"/>
          </a:p>
        </p:txBody>
      </p:sp>
    </p:spTree>
    <p:extLst>
      <p:ext uri="{BB962C8B-B14F-4D97-AF65-F5344CB8AC3E}">
        <p14:creationId xmlns:p14="http://schemas.microsoft.com/office/powerpoint/2010/main" val="29971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Footer Placeholder 3"/>
          <p:cNvSpPr>
            <a:spLocks noGrp="1"/>
          </p:cNvSpPr>
          <p:nvPr>
            <p:ph type="ftr" sz="quarter" idx="4"/>
          </p:nvPr>
        </p:nvSpPr>
        <p:spPr/>
        <p:txBody>
          <a:bodyPr/>
          <a:lstStyle/>
          <a:p>
            <a:endParaRPr lang="nb-NO"/>
          </a:p>
        </p:txBody>
      </p:sp>
      <p:sp>
        <p:nvSpPr>
          <p:cNvPr id="5" name="Slide Number Placeholder 4"/>
          <p:cNvSpPr>
            <a:spLocks noGrp="1"/>
          </p:cNvSpPr>
          <p:nvPr>
            <p:ph type="sldNum" sz="quarter" idx="5"/>
          </p:nvPr>
        </p:nvSpPr>
        <p:spPr/>
        <p:txBody>
          <a:bodyPr/>
          <a:lstStyle/>
          <a:p>
            <a:fld id="{A401EC09-5256-42CC-B35A-C15B72EB5EF1}" type="slidenum">
              <a:rPr lang="nb-NO" smtClean="0"/>
              <a:t>7</a:t>
            </a:fld>
            <a:endParaRPr lang="nb-NO"/>
          </a:p>
        </p:txBody>
      </p:sp>
    </p:spTree>
    <p:extLst>
      <p:ext uri="{BB962C8B-B14F-4D97-AF65-F5344CB8AC3E}">
        <p14:creationId xmlns:p14="http://schemas.microsoft.com/office/powerpoint/2010/main" val="1413867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afo_Tittels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86" y="3244019"/>
            <a:ext cx="12368849" cy="3774039"/>
          </a:xfrm>
          <a:prstGeom prst="rect">
            <a:avLst/>
          </a:prstGeom>
        </p:spPr>
      </p:pic>
      <p:sp>
        <p:nvSpPr>
          <p:cNvPr id="2" name="Title 1">
            <a:extLst>
              <a:ext uri="{FF2B5EF4-FFF2-40B4-BE49-F238E27FC236}">
                <a16:creationId xmlns:a16="http://schemas.microsoft.com/office/drawing/2014/main" id="{0A450F70-C583-4C64-8403-D2F012625429}"/>
              </a:ext>
            </a:extLst>
          </p:cNvPr>
          <p:cNvSpPr>
            <a:spLocks noGrp="1"/>
          </p:cNvSpPr>
          <p:nvPr>
            <p:ph type="ctrTitle" hasCustomPrompt="1"/>
          </p:nvPr>
        </p:nvSpPr>
        <p:spPr>
          <a:xfrm>
            <a:off x="1523999" y="321721"/>
            <a:ext cx="9144000" cy="1984286"/>
          </a:xfrm>
        </p:spPr>
        <p:txBody>
          <a:bodyPr wrap="square" bIns="0" anchor="b" anchorCtr="1">
            <a:normAutofit/>
          </a:bodyPr>
          <a:lstStyle>
            <a:lvl1pPr algn="ctr">
              <a:defRPr sz="4923" b="1">
                <a:solidFill>
                  <a:schemeClr val="accent1"/>
                </a:solidFill>
              </a:defRPr>
            </a:lvl1pPr>
          </a:lstStyle>
          <a:p>
            <a:r>
              <a:rPr lang="nb-NO" noProof="0" dirty="0" err="1"/>
              <a:t>Hovedtittel</a:t>
            </a:r>
            <a:r>
              <a:rPr lang="nb-NO" dirty="0"/>
              <a:t> på presentasjon her</a:t>
            </a:r>
          </a:p>
        </p:txBody>
      </p:sp>
      <p:cxnSp>
        <p:nvCxnSpPr>
          <p:cNvPr id="8" name="Straight Connector 7">
            <a:extLst>
              <a:ext uri="{FF2B5EF4-FFF2-40B4-BE49-F238E27FC236}">
                <a16:creationId xmlns:a16="http://schemas.microsoft.com/office/drawing/2014/main" id="{F03E7150-E057-4A7E-9589-21A6FAA3498E}"/>
              </a:ext>
            </a:extLst>
          </p:cNvPr>
          <p:cNvCxnSpPr>
            <a:cxnSpLocks/>
          </p:cNvCxnSpPr>
          <p:nvPr userDrawn="1"/>
        </p:nvCxnSpPr>
        <p:spPr>
          <a:xfrm>
            <a:off x="3880614" y="2592000"/>
            <a:ext cx="4430769" cy="0"/>
          </a:xfrm>
          <a:prstGeom prst="line">
            <a:avLst/>
          </a:prstGeom>
          <a:ln w="15875"/>
        </p:spPr>
        <p:style>
          <a:lnRef idx="2">
            <a:schemeClr val="dk1"/>
          </a:lnRef>
          <a:fillRef idx="0">
            <a:schemeClr val="dk1"/>
          </a:fillRef>
          <a:effectRef idx="1">
            <a:schemeClr val="dk1"/>
          </a:effectRef>
          <a:fontRef idx="minor">
            <a:schemeClr val="tx1"/>
          </a:fontRef>
        </p:style>
      </p:cxnSp>
      <p:sp>
        <p:nvSpPr>
          <p:cNvPr id="11" name="Text Placeholder 10">
            <a:extLst>
              <a:ext uri="{FF2B5EF4-FFF2-40B4-BE49-F238E27FC236}">
                <a16:creationId xmlns:a16="http://schemas.microsoft.com/office/drawing/2014/main" id="{EA5600AA-5651-4ACE-A43A-85BA85F51639}"/>
              </a:ext>
            </a:extLst>
          </p:cNvPr>
          <p:cNvSpPr>
            <a:spLocks noGrp="1"/>
          </p:cNvSpPr>
          <p:nvPr>
            <p:ph type="body" sz="quarter" idx="13" hasCustomPrompt="1"/>
          </p:nvPr>
        </p:nvSpPr>
        <p:spPr>
          <a:xfrm>
            <a:off x="2005947" y="2871848"/>
            <a:ext cx="8180103" cy="463916"/>
          </a:xfrm>
          <a:prstGeom prst="rect">
            <a:avLst/>
          </a:prstGeom>
        </p:spPr>
        <p:txBody>
          <a:bodyPr>
            <a:noAutofit/>
          </a:bodyPr>
          <a:lstStyle>
            <a:lvl1pPr marL="0" marR="0" indent="0" algn="ctr" defTabSz="1125444" rtl="0" eaLnBrk="1" fontAlgn="auto" latinLnBrk="0" hangingPunct="1">
              <a:lnSpc>
                <a:spcPct val="90000"/>
              </a:lnSpc>
              <a:spcBef>
                <a:spcPts val="1231"/>
              </a:spcBef>
              <a:spcAft>
                <a:spcPts val="0"/>
              </a:spcAft>
              <a:buClrTx/>
              <a:buSzTx/>
              <a:buFontTx/>
              <a:buNone/>
              <a:tabLst/>
              <a:defRPr sz="2215">
                <a:latin typeface="+mn-lt"/>
              </a:defRPr>
            </a:lvl1pPr>
            <a:lvl2pPr>
              <a:defRPr sz="1969"/>
            </a:lvl2pPr>
          </a:lstStyle>
          <a:p>
            <a:pPr lvl="0"/>
            <a:r>
              <a:rPr lang="nb-NO" noProof="0"/>
              <a:t>Her kan du skrive inn undertittel eller annen ønsket tekst dersom det er behov for det</a:t>
            </a:r>
          </a:p>
        </p:txBody>
      </p:sp>
      <p:pic>
        <p:nvPicPr>
          <p:cNvPr id="19" name="Picture 18">
            <a:extLst>
              <a:ext uri="{FF2B5EF4-FFF2-40B4-BE49-F238E27FC236}">
                <a16:creationId xmlns:a16="http://schemas.microsoft.com/office/drawing/2014/main" id="{46AB60D9-5079-4628-BFF5-C7D873B68C9B}"/>
              </a:ext>
            </a:extLst>
          </p:cNvPr>
          <p:cNvPicPr>
            <a:picLocks noChangeAspect="1"/>
          </p:cNvPicPr>
          <p:nvPr userDrawn="1"/>
        </p:nvPicPr>
        <p:blipFill>
          <a:blip r:embed="rId3"/>
          <a:stretch>
            <a:fillRect/>
          </a:stretch>
        </p:blipFill>
        <p:spPr>
          <a:xfrm>
            <a:off x="5280003" y="4316358"/>
            <a:ext cx="1633626" cy="501866"/>
          </a:xfrm>
          <a:prstGeom prst="rect">
            <a:avLst/>
          </a:prstGeom>
        </p:spPr>
      </p:pic>
    </p:spTree>
    <p:extLst>
      <p:ext uri="{BB962C8B-B14F-4D97-AF65-F5344CB8AC3E}">
        <p14:creationId xmlns:p14="http://schemas.microsoft.com/office/powerpoint/2010/main" val="7343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ls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923" b="1"/>
            </a:lvl1pPr>
          </a:lstStyle>
          <a:p>
            <a:r>
              <a:rPr lang="nb-NO" noProof="0"/>
              <a:t>Klikk for å redigere tittelstil</a:t>
            </a:r>
          </a:p>
        </p:txBody>
      </p:sp>
      <p:sp>
        <p:nvSpPr>
          <p:cNvPr id="4" name="Slide Number Placeholder 3"/>
          <p:cNvSpPr>
            <a:spLocks noGrp="1"/>
          </p:cNvSpPr>
          <p:nvPr>
            <p:ph type="sldNum" sz="quarter" idx="11"/>
          </p:nvPr>
        </p:nvSpPr>
        <p:spPr/>
        <p:txBody>
          <a:bodyPr/>
          <a:lstStyle/>
          <a:p>
            <a:fld id="{84508DC5-9D8E-4DA9-9099-ADD04FAE20FA}" type="slidenum">
              <a:rPr lang="nb-NO" smtClean="0"/>
              <a:pPr/>
              <a:t>‹#›</a:t>
            </a:fld>
            <a:endParaRPr lang="nb-NO" dirty="0"/>
          </a:p>
        </p:txBody>
      </p:sp>
      <p:sp>
        <p:nvSpPr>
          <p:cNvPr id="6" name="Content Placeholder 5"/>
          <p:cNvSpPr>
            <a:spLocks noGrp="1"/>
          </p:cNvSpPr>
          <p:nvPr>
            <p:ph sz="quarter" idx="12" hasCustomPrompt="1"/>
          </p:nvPr>
        </p:nvSpPr>
        <p:spPr>
          <a:xfrm>
            <a:off x="822570" y="1669774"/>
            <a:ext cx="10546862" cy="4319865"/>
          </a:xfrm>
        </p:spPr>
        <p:txBody>
          <a:bodyPr/>
          <a:lstStyle>
            <a:lvl1pPr marL="447675" indent="-447675">
              <a:buFont typeface="Arial" panose="020B0604020202020204" pitchFamily="34" charset="0"/>
              <a:buChar char="•"/>
              <a:defRPr b="0"/>
            </a:lvl1pPr>
            <a:lvl2pPr marL="896938" indent="-449263">
              <a:buFont typeface="Arial" panose="020B0604020202020204" pitchFamily="34" charset="0"/>
              <a:buChar char="•"/>
              <a:defRPr/>
            </a:lvl2pPr>
            <a:lvl3pPr marL="1435100" indent="-538163">
              <a:buFont typeface="Arial" panose="020B0604020202020204" pitchFamily="34" charset="0"/>
              <a:buChar char="•"/>
              <a:defRPr/>
            </a:lvl3pPr>
            <a:lvl4pPr marL="447675" indent="-447675">
              <a:buFont typeface="Arial" panose="020B0604020202020204" pitchFamily="34" charset="0"/>
              <a:buChar char="•"/>
              <a:defRPr/>
            </a:lvl4pPr>
            <a:lvl5pPr marL="447675" indent="-447675">
              <a:buFont typeface="Arial" panose="020B0604020202020204" pitchFamily="34" charset="0"/>
              <a:buChar char="•"/>
              <a:defRPr/>
            </a:lvl5pPr>
          </a:lstStyle>
          <a:p>
            <a:pPr lvl="0"/>
            <a:r>
              <a:rPr lang="nb-NO" noProof="0"/>
              <a:t>Rediger tekststiler i malen</a:t>
            </a:r>
          </a:p>
          <a:p>
            <a:pPr lvl="1"/>
            <a:r>
              <a:rPr lang="nb-NO" noProof="0"/>
              <a:t>Andre nivå</a:t>
            </a:r>
          </a:p>
          <a:p>
            <a:pPr lvl="2"/>
            <a:r>
              <a:rPr lang="nb-NO" noProof="0"/>
              <a:t>Tredje nivå</a:t>
            </a:r>
          </a:p>
        </p:txBody>
      </p:sp>
      <p:pic>
        <p:nvPicPr>
          <p:cNvPr id="5" name="Bilde 4">
            <a:extLst>
              <a:ext uri="{FF2B5EF4-FFF2-40B4-BE49-F238E27FC236}">
                <a16:creationId xmlns:a16="http://schemas.microsoft.com/office/drawing/2014/main" id="{927A310A-607C-5F86-561A-A128D0E1C84A}"/>
              </a:ext>
            </a:extLst>
          </p:cNvPr>
          <p:cNvPicPr>
            <a:picLocks noChangeAspect="1"/>
          </p:cNvPicPr>
          <p:nvPr userDrawn="1"/>
        </p:nvPicPr>
        <p:blipFill>
          <a:blip r:embed="rId2"/>
          <a:stretch>
            <a:fillRect/>
          </a:stretch>
        </p:blipFill>
        <p:spPr>
          <a:xfrm>
            <a:off x="8412478" y="6108075"/>
            <a:ext cx="1017614" cy="506812"/>
          </a:xfrm>
          <a:prstGeom prst="rect">
            <a:avLst/>
          </a:prstGeom>
        </p:spPr>
      </p:pic>
    </p:spTree>
    <p:extLst>
      <p:ext uri="{BB962C8B-B14F-4D97-AF65-F5344CB8AC3E}">
        <p14:creationId xmlns:p14="http://schemas.microsoft.com/office/powerpoint/2010/main" val="364560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fo_To-spal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Slide Number Placeholder 2"/>
          <p:cNvSpPr>
            <a:spLocks noGrp="1"/>
          </p:cNvSpPr>
          <p:nvPr>
            <p:ph type="sldNum" sz="quarter" idx="10"/>
          </p:nvPr>
        </p:nvSpPr>
        <p:spPr/>
        <p:txBody>
          <a:bodyPr/>
          <a:lstStyle/>
          <a:p>
            <a:fld id="{84508DC5-9D8E-4DA9-9099-ADD04FAE20FA}" type="slidenum">
              <a:rPr lang="nb-NO" smtClean="0"/>
              <a:pPr/>
              <a:t>‹#›</a:t>
            </a:fld>
            <a:endParaRPr lang="nb-NO" dirty="0"/>
          </a:p>
        </p:txBody>
      </p:sp>
      <p:sp>
        <p:nvSpPr>
          <p:cNvPr id="5" name="Content Placeholder 4"/>
          <p:cNvSpPr>
            <a:spLocks noGrp="1"/>
          </p:cNvSpPr>
          <p:nvPr>
            <p:ph sz="quarter" idx="11"/>
          </p:nvPr>
        </p:nvSpPr>
        <p:spPr>
          <a:xfrm>
            <a:off x="822570" y="1643269"/>
            <a:ext cx="5140569" cy="4449555"/>
          </a:xfrm>
        </p:spPr>
        <p:txBody>
          <a:bodyPr/>
          <a:lstStyle>
            <a:lvl1pPr marL="538163" indent="-482600">
              <a:buFont typeface="Arial" panose="020B0604020202020204" pitchFamily="34" charset="0"/>
              <a:buChar char="•"/>
              <a:defRPr b="0"/>
            </a:lvl1pPr>
            <a:lvl2pPr marL="985838" indent="-447675">
              <a:buFont typeface="Arial" panose="020B0604020202020204" pitchFamily="34" charset="0"/>
              <a:buChar char="•"/>
              <a:defRPr/>
            </a:lvl2pPr>
            <a:lvl3pPr marL="1524000" indent="-447675">
              <a:buFont typeface="Arial" panose="020B0604020202020204" pitchFamily="34" charset="0"/>
              <a:buChar char="•"/>
              <a:defRPr/>
            </a:lvl3pPr>
            <a:lvl4pPr marL="358775" indent="-342900">
              <a:buFont typeface="Arial" panose="020B0604020202020204" pitchFamily="34" charset="0"/>
              <a:buChar char="•"/>
              <a:defRPr/>
            </a:lvl4pPr>
            <a:lvl5pPr marL="15875" indent="0">
              <a:buFont typeface="Arial" panose="020B0604020202020204" pitchFamily="34" charset="0"/>
              <a:buNone/>
              <a:defRPr/>
            </a:lvl5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6" name="Content Placeholder 4"/>
          <p:cNvSpPr>
            <a:spLocks noGrp="1"/>
          </p:cNvSpPr>
          <p:nvPr>
            <p:ph sz="quarter" idx="12"/>
          </p:nvPr>
        </p:nvSpPr>
        <p:spPr>
          <a:xfrm>
            <a:off x="6228863" y="1643269"/>
            <a:ext cx="5140569" cy="4449556"/>
          </a:xfrm>
        </p:spPr>
        <p:txBody>
          <a:bodyPr/>
          <a:lstStyle>
            <a:lvl1pPr marL="538163" indent="-538163">
              <a:buFont typeface="Arial" panose="020B0604020202020204" pitchFamily="34" charset="0"/>
              <a:buChar char="•"/>
              <a:defRPr b="0"/>
            </a:lvl1pPr>
            <a:lvl2pPr marL="985838" indent="-447675">
              <a:buFont typeface="Arial" panose="020B0604020202020204" pitchFamily="34" charset="0"/>
              <a:buChar char="•"/>
              <a:defRPr/>
            </a:lvl2pPr>
            <a:lvl3pPr marL="1524000" indent="-447675">
              <a:buFont typeface="Arial" panose="020B0604020202020204" pitchFamily="34" charset="0"/>
              <a:buChar char="•"/>
              <a:defRPr/>
            </a:lvl3pPr>
            <a:lvl4pPr marL="358775" indent="-358775">
              <a:buFont typeface="Arial" panose="020B0604020202020204" pitchFamily="34" charset="0"/>
              <a:buChar char="•"/>
              <a:defRPr/>
            </a:lvl4pPr>
            <a:lvl5pPr marL="358775" indent="-358775">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85075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fo_to-spalte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Slide Number Placeholder 2"/>
          <p:cNvSpPr>
            <a:spLocks noGrp="1"/>
          </p:cNvSpPr>
          <p:nvPr>
            <p:ph type="sldNum" sz="quarter" idx="10"/>
          </p:nvPr>
        </p:nvSpPr>
        <p:spPr/>
        <p:txBody>
          <a:bodyPr/>
          <a:lstStyle/>
          <a:p>
            <a:fld id="{84508DC5-9D8E-4DA9-9099-ADD04FAE20FA}" type="slidenum">
              <a:rPr lang="nb-NO" smtClean="0"/>
              <a:pPr/>
              <a:t>‹#›</a:t>
            </a:fld>
            <a:endParaRPr lang="nb-NO" dirty="0"/>
          </a:p>
        </p:txBody>
      </p:sp>
      <p:sp>
        <p:nvSpPr>
          <p:cNvPr id="5" name="Content Placeholder 4"/>
          <p:cNvSpPr>
            <a:spLocks noGrp="1"/>
          </p:cNvSpPr>
          <p:nvPr>
            <p:ph sz="quarter" idx="11"/>
          </p:nvPr>
        </p:nvSpPr>
        <p:spPr>
          <a:xfrm>
            <a:off x="4625459" y="1709530"/>
            <a:ext cx="6721200" cy="4383295"/>
          </a:xfrm>
        </p:spPr>
        <p:txBody>
          <a:bodyPr/>
          <a:lstStyle>
            <a:lvl1pPr marL="447675" indent="-447675">
              <a:buFont typeface="Arial" panose="020B0604020202020204" pitchFamily="34" charset="0"/>
              <a:buChar char="•"/>
              <a:defRPr b="0"/>
            </a:lvl1pPr>
            <a:lvl2pPr marL="896938" indent="-449263">
              <a:buFont typeface="Arial" panose="020B0604020202020204" pitchFamily="34" charset="0"/>
              <a:buChar char="•"/>
              <a:defRPr/>
            </a:lvl2pPr>
            <a:lvl3pPr marL="1344613" indent="-447675">
              <a:buFont typeface="Arial" panose="020B0604020202020204" pitchFamily="34" charset="0"/>
              <a:buChar char="•"/>
              <a:defRPr/>
            </a:lvl3pPr>
            <a:lvl4pPr marL="342900" indent="-342900">
              <a:buFont typeface="Arial" panose="020B0604020202020204" pitchFamily="34" charset="0"/>
              <a:buChar char="•"/>
              <a:defRPr/>
            </a:lvl4pPr>
            <a:lvl5pPr marL="342900" indent="-34290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p:txBody>
      </p:sp>
      <p:sp>
        <p:nvSpPr>
          <p:cNvPr id="6" name="Content Placeholder 4"/>
          <p:cNvSpPr>
            <a:spLocks noGrp="1"/>
          </p:cNvSpPr>
          <p:nvPr>
            <p:ph sz="quarter" idx="12"/>
          </p:nvPr>
        </p:nvSpPr>
        <p:spPr>
          <a:xfrm>
            <a:off x="845341" y="1715765"/>
            <a:ext cx="3546000" cy="4383296"/>
          </a:xfrm>
        </p:spPr>
        <p:txBody>
          <a:bodyPr/>
          <a:lstStyle>
            <a:lvl1pPr marL="447675" indent="-447675">
              <a:buFont typeface="Arial" panose="020B0604020202020204" pitchFamily="34" charset="0"/>
              <a:buChar char="•"/>
              <a:defRPr b="0"/>
            </a:lvl1pPr>
            <a:lvl2pPr marL="896938" indent="-358775">
              <a:buFont typeface="Arial" panose="020B0604020202020204" pitchFamily="34" charset="0"/>
              <a:buChar char="•"/>
              <a:defRPr/>
            </a:lvl2pPr>
            <a:lvl3pPr marL="1255713" indent="-449263">
              <a:buFont typeface="Arial" panose="020B0604020202020204" pitchFamily="34" charset="0"/>
              <a:buChar char="•"/>
              <a:defRPr/>
            </a:lvl3pPr>
            <a:lvl4pPr marL="342900" indent="-342900">
              <a:buFont typeface="Arial" panose="020B0604020202020204" pitchFamily="34" charset="0"/>
              <a:buChar char="•"/>
              <a:defRPr/>
            </a:lvl4pPr>
            <a:lvl5pPr marL="342900" indent="-34290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17944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fo_to-spalte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Slide Number Placeholder 2"/>
          <p:cNvSpPr>
            <a:spLocks noGrp="1"/>
          </p:cNvSpPr>
          <p:nvPr>
            <p:ph type="sldNum" sz="quarter" idx="10"/>
          </p:nvPr>
        </p:nvSpPr>
        <p:spPr/>
        <p:txBody>
          <a:bodyPr/>
          <a:lstStyle/>
          <a:p>
            <a:fld id="{84508DC5-9D8E-4DA9-9099-ADD04FAE20FA}" type="slidenum">
              <a:rPr lang="nb-NO" smtClean="0"/>
              <a:pPr/>
              <a:t>‹#›</a:t>
            </a:fld>
            <a:endParaRPr lang="nb-NO" dirty="0"/>
          </a:p>
        </p:txBody>
      </p:sp>
      <p:sp>
        <p:nvSpPr>
          <p:cNvPr id="5" name="Content Placeholder 4"/>
          <p:cNvSpPr>
            <a:spLocks noGrp="1"/>
          </p:cNvSpPr>
          <p:nvPr>
            <p:ph sz="quarter" idx="11"/>
          </p:nvPr>
        </p:nvSpPr>
        <p:spPr>
          <a:xfrm>
            <a:off x="828897" y="1616762"/>
            <a:ext cx="6721200" cy="4476061"/>
          </a:xfrm>
        </p:spPr>
        <p:txBody>
          <a:bodyPr/>
          <a:lstStyle>
            <a:lvl1pPr marL="447675" indent="-447675">
              <a:buFont typeface="Arial" panose="020B0604020202020204" pitchFamily="34" charset="0"/>
              <a:buChar char="•"/>
              <a:defRPr b="0"/>
            </a:lvl1pPr>
            <a:lvl2pPr marL="896938" indent="-449263">
              <a:buFont typeface="Arial" panose="020B0604020202020204" pitchFamily="34" charset="0"/>
              <a:buChar char="•"/>
              <a:defRPr/>
            </a:lvl2pPr>
            <a:lvl3pPr marL="1344613" indent="-447675">
              <a:buFont typeface="Arial" panose="020B0604020202020204" pitchFamily="34" charset="0"/>
              <a:buChar char="•"/>
              <a:defRPr/>
            </a:lvl3pPr>
            <a:lvl4pPr marL="342900" indent="-342900">
              <a:buFont typeface="Arial" panose="020B0604020202020204" pitchFamily="34" charset="0"/>
              <a:buChar char="•"/>
              <a:defRPr/>
            </a:lvl4pPr>
            <a:lvl5pPr marL="342900" indent="-34290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p:txBody>
      </p:sp>
      <p:sp>
        <p:nvSpPr>
          <p:cNvPr id="6" name="Content Placeholder 4"/>
          <p:cNvSpPr>
            <a:spLocks noGrp="1"/>
          </p:cNvSpPr>
          <p:nvPr>
            <p:ph sz="quarter" idx="12"/>
          </p:nvPr>
        </p:nvSpPr>
        <p:spPr>
          <a:xfrm>
            <a:off x="7814130" y="1616763"/>
            <a:ext cx="3546000" cy="4476060"/>
          </a:xfrm>
        </p:spPr>
        <p:txBody>
          <a:bodyPr/>
          <a:lstStyle>
            <a:lvl1pPr marL="447675" indent="-447675">
              <a:buFont typeface="Arial" panose="020B0604020202020204" pitchFamily="34" charset="0"/>
              <a:buChar char="•"/>
              <a:defRPr b="0"/>
            </a:lvl1pPr>
            <a:lvl2pPr marL="896938" indent="-449263">
              <a:buFont typeface="Arial" panose="020B0604020202020204" pitchFamily="34" charset="0"/>
              <a:buChar char="•"/>
              <a:defRPr/>
            </a:lvl2pPr>
            <a:lvl3pPr marL="1344613" indent="-447675">
              <a:buFont typeface="Arial" panose="020B0604020202020204" pitchFamily="34" charset="0"/>
              <a:buChar char="•"/>
              <a:defRPr/>
            </a:lvl3pPr>
            <a:lvl4pPr marL="342900" indent="-342900">
              <a:buFont typeface="Arial" panose="020B0604020202020204" pitchFamily="34" charset="0"/>
              <a:buChar char="•"/>
              <a:defRPr/>
            </a:lvl4pPr>
            <a:lvl5pPr marL="342900" indent="-34290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48247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fo_delside/skilleark">
    <p:spTree>
      <p:nvGrpSpPr>
        <p:cNvPr id="1" name=""/>
        <p:cNvGrpSpPr/>
        <p:nvPr/>
      </p:nvGrpSpPr>
      <p:grpSpPr>
        <a:xfrm>
          <a:off x="0" y="0"/>
          <a:ext cx="0" cy="0"/>
          <a:chOff x="0" y="0"/>
          <a:chExt cx="0" cy="0"/>
        </a:xfrm>
      </p:grpSpPr>
      <p:sp>
        <p:nvSpPr>
          <p:cNvPr id="4" name="Rectangle 3"/>
          <p:cNvSpPr/>
          <p:nvPr userDrawn="1"/>
        </p:nvSpPr>
        <p:spPr>
          <a:xfrm>
            <a:off x="0" y="1"/>
            <a:ext cx="12192000" cy="6092825"/>
          </a:xfrm>
          <a:prstGeom prst="rect">
            <a:avLst/>
          </a:prstGeom>
          <a:solidFill>
            <a:srgbClr val="D5D6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15"/>
          </a:p>
        </p:txBody>
      </p:sp>
      <p:sp>
        <p:nvSpPr>
          <p:cNvPr id="2" name="Title 1"/>
          <p:cNvSpPr>
            <a:spLocks noGrp="1"/>
          </p:cNvSpPr>
          <p:nvPr>
            <p:ph type="title" hasCustomPrompt="1"/>
          </p:nvPr>
        </p:nvSpPr>
        <p:spPr/>
        <p:txBody>
          <a:bodyPr/>
          <a:lstStyle>
            <a:lvl1pPr>
              <a:defRPr>
                <a:solidFill>
                  <a:schemeClr val="accent1"/>
                </a:solidFill>
              </a:defRPr>
            </a:lvl1pPr>
          </a:lstStyle>
          <a:p>
            <a:r>
              <a:rPr lang="nb-NO" noProof="0"/>
              <a:t>Delside/skilleark</a:t>
            </a:r>
          </a:p>
        </p:txBody>
      </p:sp>
      <p:sp>
        <p:nvSpPr>
          <p:cNvPr id="3" name="Slide Number Placeholder 2"/>
          <p:cNvSpPr>
            <a:spLocks noGrp="1"/>
          </p:cNvSpPr>
          <p:nvPr>
            <p:ph type="sldNum" sz="quarter" idx="10"/>
          </p:nvPr>
        </p:nvSpPr>
        <p:spPr/>
        <p:txBody>
          <a:bodyPr/>
          <a:lstStyle/>
          <a:p>
            <a:fld id="{84508DC5-9D8E-4DA9-9099-ADD04FAE20FA}" type="slidenum">
              <a:rPr lang="nb-NO" smtClean="0"/>
              <a:pPr/>
              <a:t>‹#›</a:t>
            </a:fld>
            <a:endParaRPr lang="nb-NO" dirty="0"/>
          </a:p>
        </p:txBody>
      </p:sp>
    </p:spTree>
    <p:extLst>
      <p:ext uri="{BB962C8B-B14F-4D97-AF65-F5344CB8AC3E}">
        <p14:creationId xmlns:p14="http://schemas.microsoft.com/office/powerpoint/2010/main" val="243104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fo_Skilleark/pauseark">
    <p:spTree>
      <p:nvGrpSpPr>
        <p:cNvPr id="1" name=""/>
        <p:cNvGrpSpPr/>
        <p:nvPr/>
      </p:nvGrpSpPr>
      <p:grpSpPr>
        <a:xfrm>
          <a:off x="0" y="0"/>
          <a:ext cx="0" cy="0"/>
          <a:chOff x="0" y="0"/>
          <a:chExt cx="0" cy="0"/>
        </a:xfrm>
      </p:grpSpPr>
      <p:sp>
        <p:nvSpPr>
          <p:cNvPr id="5" name="Rectangle 4"/>
          <p:cNvSpPr/>
          <p:nvPr userDrawn="1"/>
        </p:nvSpPr>
        <p:spPr>
          <a:xfrm>
            <a:off x="0" y="0"/>
            <a:ext cx="12192000" cy="1897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15"/>
          </a:p>
        </p:txBody>
      </p:sp>
      <p:sp>
        <p:nvSpPr>
          <p:cNvPr id="3" name="Slide Number Placeholder 2"/>
          <p:cNvSpPr>
            <a:spLocks noGrp="1"/>
          </p:cNvSpPr>
          <p:nvPr>
            <p:ph type="sldNum" sz="quarter" idx="10"/>
          </p:nvPr>
        </p:nvSpPr>
        <p:spPr/>
        <p:txBody>
          <a:bodyPr/>
          <a:lstStyle/>
          <a:p>
            <a:fld id="{84508DC5-9D8E-4DA9-9099-ADD04FAE20FA}" type="slidenum">
              <a:rPr lang="nb-NO" smtClean="0"/>
              <a:pPr/>
              <a:t>‹#›</a:t>
            </a:fld>
            <a:endParaRPr lang="nb-NO"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3745" y="876982"/>
            <a:ext cx="7048500" cy="5025581"/>
          </a:xfrm>
          <a:prstGeom prst="rect">
            <a:avLst/>
          </a:prstGeom>
        </p:spPr>
      </p:pic>
    </p:spTree>
    <p:extLst>
      <p:ext uri="{BB962C8B-B14F-4D97-AF65-F5344CB8AC3E}">
        <p14:creationId xmlns:p14="http://schemas.microsoft.com/office/powerpoint/2010/main" val="33714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en stre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61E4C0-0EBC-49D2-8A30-9C6B8FF06DB1}"/>
              </a:ext>
            </a:extLst>
          </p:cNvPr>
          <p:cNvSpPr/>
          <p:nvPr userDrawn="1"/>
        </p:nvSpPr>
        <p:spPr>
          <a:xfrm>
            <a:off x="747059" y="1039906"/>
            <a:ext cx="10757647" cy="268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normAutofit/>
          </a:bodyPr>
          <a:lstStyle>
            <a:lvl1pPr>
              <a:defRPr sz="4923" b="1"/>
            </a:lvl1pPr>
          </a:lstStyle>
          <a:p>
            <a:r>
              <a:rPr lang="nb-NO"/>
              <a:t>Klikk for å redigere tittelstil</a:t>
            </a:r>
            <a:endParaRPr lang="nb-NO" dirty="0"/>
          </a:p>
        </p:txBody>
      </p:sp>
      <p:sp>
        <p:nvSpPr>
          <p:cNvPr id="4" name="Slide Number Placeholder 3"/>
          <p:cNvSpPr>
            <a:spLocks noGrp="1"/>
          </p:cNvSpPr>
          <p:nvPr>
            <p:ph type="sldNum" sz="quarter" idx="11"/>
          </p:nvPr>
        </p:nvSpPr>
        <p:spPr/>
        <p:txBody>
          <a:bodyPr/>
          <a:lstStyle/>
          <a:p>
            <a:fld id="{84508DC5-9D8E-4DA9-9099-ADD04FAE20FA}" type="slidenum">
              <a:rPr lang="nb-NO" smtClean="0"/>
              <a:pPr/>
              <a:t>‹#›</a:t>
            </a:fld>
            <a:endParaRPr lang="nb-NO" dirty="0"/>
          </a:p>
        </p:txBody>
      </p:sp>
      <p:sp>
        <p:nvSpPr>
          <p:cNvPr id="6" name="Content Placeholder 5"/>
          <p:cNvSpPr>
            <a:spLocks noGrp="1"/>
          </p:cNvSpPr>
          <p:nvPr>
            <p:ph sz="quarter" idx="12"/>
          </p:nvPr>
        </p:nvSpPr>
        <p:spPr>
          <a:xfrm>
            <a:off x="822570" y="1669774"/>
            <a:ext cx="10546862" cy="4319865"/>
          </a:xfrm>
        </p:spPr>
        <p:txBody>
          <a:bodyPr/>
          <a:lstStyle>
            <a:lvl1pPr marL="447675" indent="-447675">
              <a:buFont typeface="Arial" panose="020B0604020202020204" pitchFamily="34" charset="0"/>
              <a:buChar char="•"/>
              <a:defRPr b="0"/>
            </a:lvl1pPr>
            <a:lvl2pPr marL="896938" indent="-449263">
              <a:buFont typeface="Arial" panose="020B0604020202020204" pitchFamily="34" charset="0"/>
              <a:buChar char="•"/>
              <a:defRPr/>
            </a:lvl2pPr>
            <a:lvl3pPr marL="1435100" indent="-538163">
              <a:buFont typeface="Arial" panose="020B0604020202020204" pitchFamily="34" charset="0"/>
              <a:buChar char="•"/>
              <a:defRPr/>
            </a:lvl3pPr>
            <a:lvl4pPr marL="447675" indent="-447675">
              <a:buFont typeface="Arial" panose="020B0604020202020204" pitchFamily="34" charset="0"/>
              <a:buChar char="•"/>
              <a:defRPr/>
            </a:lvl4pPr>
            <a:lvl5pPr marL="447675" indent="-447675">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97952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61E4C0-0EBC-49D2-8A30-9C6B8FF06DB1}"/>
              </a:ext>
            </a:extLst>
          </p:cNvPr>
          <p:cNvSpPr/>
          <p:nvPr userDrawn="1"/>
        </p:nvSpPr>
        <p:spPr>
          <a:xfrm>
            <a:off x="747059" y="1039906"/>
            <a:ext cx="10757647" cy="268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Slide Number Placeholder 3"/>
          <p:cNvSpPr>
            <a:spLocks noGrp="1"/>
          </p:cNvSpPr>
          <p:nvPr>
            <p:ph type="sldNum" sz="quarter" idx="11"/>
          </p:nvPr>
        </p:nvSpPr>
        <p:spPr/>
        <p:txBody>
          <a:bodyPr/>
          <a:lstStyle/>
          <a:p>
            <a:fld id="{84508DC5-9D8E-4DA9-9099-ADD04FAE20FA}" type="slidenum">
              <a:rPr lang="nb-NO" smtClean="0"/>
              <a:pPr/>
              <a:t>‹#›</a:t>
            </a:fld>
            <a:endParaRPr lang="nb-NO" dirty="0"/>
          </a:p>
        </p:txBody>
      </p:sp>
    </p:spTree>
    <p:extLst>
      <p:ext uri="{BB962C8B-B14F-4D97-AF65-F5344CB8AC3E}">
        <p14:creationId xmlns:p14="http://schemas.microsoft.com/office/powerpoint/2010/main" val="71546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957" y="6308725"/>
            <a:ext cx="12298583" cy="1632756"/>
          </a:xfrm>
          <a:prstGeom prst="rect">
            <a:avLst/>
          </a:prstGeom>
        </p:spPr>
      </p:pic>
      <p:sp>
        <p:nvSpPr>
          <p:cNvPr id="2" name="Title Placeholder 1">
            <a:extLst>
              <a:ext uri="{FF2B5EF4-FFF2-40B4-BE49-F238E27FC236}">
                <a16:creationId xmlns:a16="http://schemas.microsoft.com/office/drawing/2014/main" id="{B501CB06-6638-467C-B938-7222DAC012BE}"/>
              </a:ext>
            </a:extLst>
          </p:cNvPr>
          <p:cNvSpPr>
            <a:spLocks noGrp="1"/>
          </p:cNvSpPr>
          <p:nvPr>
            <p:ph type="title"/>
          </p:nvPr>
        </p:nvSpPr>
        <p:spPr>
          <a:xfrm>
            <a:off x="828898" y="1"/>
            <a:ext cx="10531232" cy="1106236"/>
          </a:xfrm>
          <a:prstGeom prst="rect">
            <a:avLst/>
          </a:prstGeom>
        </p:spPr>
        <p:txBody>
          <a:bodyPr vert="horz" lIns="0" tIns="180000" rIns="0" bIns="0" rtlCol="0" anchor="b" anchorCtr="0">
            <a:normAutofit/>
          </a:bodyPr>
          <a:lstStyle/>
          <a:p>
            <a:r>
              <a:rPr lang="nb-NO" dirty="0"/>
              <a:t>Overskrift</a:t>
            </a:r>
          </a:p>
        </p:txBody>
      </p:sp>
      <p:sp>
        <p:nvSpPr>
          <p:cNvPr id="23" name="Text Placeholder 22">
            <a:extLst>
              <a:ext uri="{FF2B5EF4-FFF2-40B4-BE49-F238E27FC236}">
                <a16:creationId xmlns:a16="http://schemas.microsoft.com/office/drawing/2014/main" id="{99C4142C-DC54-4ED6-8CD9-555A204F79F2}"/>
              </a:ext>
            </a:extLst>
          </p:cNvPr>
          <p:cNvSpPr>
            <a:spLocks noGrp="1"/>
          </p:cNvSpPr>
          <p:nvPr>
            <p:ph type="body" idx="1"/>
          </p:nvPr>
        </p:nvSpPr>
        <p:spPr>
          <a:xfrm>
            <a:off x="822570" y="1613433"/>
            <a:ext cx="10546862" cy="4479391"/>
          </a:xfrm>
          <a:prstGeom prst="rect">
            <a:avLst/>
          </a:prstGeom>
        </p:spPr>
        <p:txBody>
          <a:bodyPr vert="horz" lIns="0" tIns="0" rIns="0" bIns="0" rtlCol="0">
            <a:normAutofit/>
          </a:bodyPr>
          <a:lstStyle/>
          <a:p>
            <a:pPr lvl="0"/>
            <a:r>
              <a:rPr lang="en-US" dirty="0"/>
              <a:t>Bold 32 pt.</a:t>
            </a:r>
          </a:p>
          <a:p>
            <a:pPr lvl="1"/>
            <a:r>
              <a:rPr lang="en-US" dirty="0"/>
              <a:t>Regular 28 pt.</a:t>
            </a:r>
          </a:p>
          <a:p>
            <a:pPr lvl="2"/>
            <a:r>
              <a:rPr lang="en-US" dirty="0"/>
              <a:t>Regular 24 pt.</a:t>
            </a:r>
          </a:p>
          <a:p>
            <a:pPr lvl="3"/>
            <a:r>
              <a:rPr lang="en-US" dirty="0"/>
              <a:t>Regular 18 pt.</a:t>
            </a:r>
          </a:p>
          <a:p>
            <a:pPr lvl="4"/>
            <a:r>
              <a:rPr lang="en-US" dirty="0" err="1"/>
              <a:t>Kursiv</a:t>
            </a:r>
            <a:r>
              <a:rPr lang="en-US" dirty="0"/>
              <a:t> 18 pt.</a:t>
            </a:r>
            <a:endParaRPr lang="nb-NO" dirty="0"/>
          </a:p>
        </p:txBody>
      </p:sp>
      <p:cxnSp>
        <p:nvCxnSpPr>
          <p:cNvPr id="24" name="Straight Connector 23">
            <a:extLst>
              <a:ext uri="{FF2B5EF4-FFF2-40B4-BE49-F238E27FC236}">
                <a16:creationId xmlns:a16="http://schemas.microsoft.com/office/drawing/2014/main" id="{2BF12FCA-4602-4610-844A-C32E6FC853B2}"/>
              </a:ext>
            </a:extLst>
          </p:cNvPr>
          <p:cNvCxnSpPr/>
          <p:nvPr userDrawn="1"/>
        </p:nvCxnSpPr>
        <p:spPr>
          <a:xfrm>
            <a:off x="838199" y="1146121"/>
            <a:ext cx="10531232" cy="0"/>
          </a:xfrm>
          <a:prstGeom prst="line">
            <a:avLst/>
          </a:prstGeom>
          <a:ln w="25400"/>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31DABB2A-051A-437F-9990-F2D768DD7B62}"/>
              </a:ext>
            </a:extLst>
          </p:cNvPr>
          <p:cNvCxnSpPr>
            <a:cxnSpLocks/>
          </p:cNvCxnSpPr>
          <p:nvPr userDrawn="1"/>
        </p:nvCxnSpPr>
        <p:spPr>
          <a:xfrm>
            <a:off x="11009092" y="6188418"/>
            <a:ext cx="0" cy="285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2D4DFF20-1EB1-46CF-9CBD-3879E4E02FB8}"/>
              </a:ext>
            </a:extLst>
          </p:cNvPr>
          <p:cNvPicPr>
            <a:picLocks noChangeAspect="1"/>
          </p:cNvPicPr>
          <p:nvPr userDrawn="1"/>
        </p:nvPicPr>
        <p:blipFill>
          <a:blip r:embed="rId12"/>
          <a:stretch>
            <a:fillRect/>
          </a:stretch>
        </p:blipFill>
        <p:spPr>
          <a:xfrm>
            <a:off x="9734861" y="6202468"/>
            <a:ext cx="1035286" cy="318029"/>
          </a:xfrm>
          <a:prstGeom prst="rect">
            <a:avLst/>
          </a:prstGeom>
        </p:spPr>
      </p:pic>
      <p:sp>
        <p:nvSpPr>
          <p:cNvPr id="39" name="Slide Number Placeholder 38">
            <a:extLst>
              <a:ext uri="{FF2B5EF4-FFF2-40B4-BE49-F238E27FC236}">
                <a16:creationId xmlns:a16="http://schemas.microsoft.com/office/drawing/2014/main" id="{C29D4A58-3A12-4CD3-82BC-4BF853C87436}"/>
              </a:ext>
            </a:extLst>
          </p:cNvPr>
          <p:cNvSpPr>
            <a:spLocks noGrp="1"/>
          </p:cNvSpPr>
          <p:nvPr>
            <p:ph type="sldNum" sz="quarter" idx="4"/>
          </p:nvPr>
        </p:nvSpPr>
        <p:spPr>
          <a:xfrm>
            <a:off x="11100248" y="6276586"/>
            <a:ext cx="1232816" cy="169791"/>
          </a:xfrm>
          <a:prstGeom prst="rect">
            <a:avLst/>
          </a:prstGeom>
        </p:spPr>
        <p:txBody>
          <a:bodyPr vert="horz" lIns="0" tIns="0" rIns="0" bIns="0" rtlCol="0" anchor="ctr"/>
          <a:lstStyle>
            <a:lvl1pPr algn="l">
              <a:defRPr sz="1354">
                <a:solidFill>
                  <a:schemeClr val="tx1"/>
                </a:solidFill>
              </a:defRPr>
            </a:lvl1pPr>
          </a:lstStyle>
          <a:p>
            <a:fld id="{84508DC5-9D8E-4DA9-9099-ADD04FAE20FA}" type="slidenum">
              <a:rPr lang="nb-NO" smtClean="0"/>
              <a:pPr/>
              <a:t>‹#›</a:t>
            </a:fld>
            <a:endParaRPr lang="nb-NO" dirty="0"/>
          </a:p>
        </p:txBody>
      </p:sp>
    </p:spTree>
    <p:extLst>
      <p:ext uri="{BB962C8B-B14F-4D97-AF65-F5344CB8AC3E}">
        <p14:creationId xmlns:p14="http://schemas.microsoft.com/office/powerpoint/2010/main" val="3789298517"/>
      </p:ext>
    </p:extLst>
  </p:cSld>
  <p:clrMap bg1="lt1" tx1="dk1" bg2="lt2" tx2="dk2" accent1="accent1" accent2="accent2" accent3="accent3" accent4="accent4" accent5="accent5" accent6="accent6" hlink="hlink" folHlink="folHlink"/>
  <p:sldLayoutIdLst>
    <p:sldLayoutId id="2147483659" r:id="rId1"/>
    <p:sldLayoutId id="2147483699" r:id="rId2"/>
    <p:sldLayoutId id="2147483702" r:id="rId3"/>
    <p:sldLayoutId id="2147483703" r:id="rId4"/>
    <p:sldLayoutId id="2147483704" r:id="rId5"/>
    <p:sldLayoutId id="2147483705" r:id="rId6"/>
    <p:sldLayoutId id="2147483701" r:id="rId7"/>
    <p:sldLayoutId id="2147483707" r:id="rId8"/>
    <p:sldLayoutId id="2147483708" r:id="rId9"/>
  </p:sldLayoutIdLst>
  <p:hf hdr="0" dt="0"/>
  <p:txStyles>
    <p:titleStyle>
      <a:lvl1pPr algn="l" defTabSz="1125444" rtl="0" eaLnBrk="1" latinLnBrk="0" hangingPunct="1">
        <a:lnSpc>
          <a:spcPct val="90000"/>
        </a:lnSpc>
        <a:spcBef>
          <a:spcPct val="0"/>
        </a:spcBef>
        <a:buNone/>
        <a:defRPr sz="4923" b="1" kern="1200">
          <a:solidFill>
            <a:schemeClr val="tx1"/>
          </a:solidFill>
          <a:latin typeface="+mj-lt"/>
          <a:ea typeface="+mj-ea"/>
          <a:cs typeface="+mj-cs"/>
        </a:defRPr>
      </a:lvl1pPr>
    </p:titleStyle>
    <p:bodyStyle>
      <a:lvl1pPr marL="0" indent="0" algn="l" defTabSz="1125444" rtl="0" eaLnBrk="1" latinLnBrk="0" hangingPunct="1">
        <a:lnSpc>
          <a:spcPct val="90000"/>
        </a:lnSpc>
        <a:spcBef>
          <a:spcPts val="1231"/>
        </a:spcBef>
        <a:buFont typeface="Arial" panose="020B0604020202020204" pitchFamily="34" charset="0"/>
        <a:buNone/>
        <a:defRPr sz="3939" b="1" kern="1200">
          <a:solidFill>
            <a:schemeClr val="tx1"/>
          </a:solidFill>
          <a:latin typeface="+mn-lt"/>
          <a:ea typeface="+mn-ea"/>
          <a:cs typeface="+mn-cs"/>
        </a:defRPr>
      </a:lvl1pPr>
      <a:lvl2pPr marL="0" indent="0" algn="l" defTabSz="1125444" rtl="0" eaLnBrk="1" latinLnBrk="0" hangingPunct="1">
        <a:lnSpc>
          <a:spcPct val="100000"/>
        </a:lnSpc>
        <a:spcBef>
          <a:spcPts val="615"/>
        </a:spcBef>
        <a:buFontTx/>
        <a:buNone/>
        <a:defRPr sz="3446" kern="1200">
          <a:solidFill>
            <a:schemeClr val="tx1"/>
          </a:solidFill>
          <a:latin typeface="+mn-lt"/>
          <a:ea typeface="+mn-ea"/>
          <a:cs typeface="+mn-cs"/>
        </a:defRPr>
      </a:lvl2pPr>
      <a:lvl3pPr marL="0" indent="0" algn="l" defTabSz="1125444" rtl="0" eaLnBrk="1" latinLnBrk="0" hangingPunct="1">
        <a:lnSpc>
          <a:spcPct val="100000"/>
        </a:lnSpc>
        <a:spcBef>
          <a:spcPts val="615"/>
        </a:spcBef>
        <a:buFont typeface="Source Sans Pro" panose="020B0503030403020204" pitchFamily="34" charset="0"/>
        <a:buNone/>
        <a:defRPr sz="2954" kern="1200">
          <a:solidFill>
            <a:schemeClr val="tx1"/>
          </a:solidFill>
          <a:latin typeface="+mn-lt"/>
          <a:ea typeface="+mn-ea"/>
          <a:cs typeface="+mn-cs"/>
        </a:defRPr>
      </a:lvl3pPr>
      <a:lvl4pPr marL="0" indent="0" algn="l" defTabSz="1125444" rtl="0" eaLnBrk="1" latinLnBrk="0" hangingPunct="1">
        <a:lnSpc>
          <a:spcPct val="100000"/>
        </a:lnSpc>
        <a:spcBef>
          <a:spcPts val="615"/>
        </a:spcBef>
        <a:buFont typeface="SOurce Sans Pro" panose="020B0503030403020204" pitchFamily="34" charset="0"/>
        <a:buNone/>
        <a:defRPr sz="2215" kern="1200">
          <a:solidFill>
            <a:schemeClr val="tx1"/>
          </a:solidFill>
          <a:latin typeface="+mn-lt"/>
          <a:ea typeface="+mn-ea"/>
          <a:cs typeface="+mn-cs"/>
        </a:defRPr>
      </a:lvl4pPr>
      <a:lvl5pPr marL="0" marR="0" indent="0" algn="l" defTabSz="1125444" rtl="0" eaLnBrk="1" fontAlgn="auto" latinLnBrk="0" hangingPunct="1">
        <a:lnSpc>
          <a:spcPct val="100000"/>
        </a:lnSpc>
        <a:spcBef>
          <a:spcPts val="615"/>
        </a:spcBef>
        <a:spcAft>
          <a:spcPts val="0"/>
        </a:spcAft>
        <a:buClrTx/>
        <a:buSzTx/>
        <a:buFont typeface="Source Sans Pro" panose="020B0503030403020204" pitchFamily="34" charset="0"/>
        <a:buNone/>
        <a:tabLst/>
        <a:defRPr sz="2215" i="1"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nb-NO"/>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orient="horz" pos="3838" userDrawn="1">
          <p15:clr>
            <a:srgbClr val="F26B43"/>
          </p15:clr>
        </p15:guide>
        <p15:guide id="3" orient="horz" pos="799" userDrawn="1">
          <p15:clr>
            <a:srgbClr val="F26B43"/>
          </p15:clr>
        </p15:guide>
        <p15:guide id="4" pos="3840" userDrawn="1">
          <p15:clr>
            <a:srgbClr val="F26B43"/>
          </p15:clr>
        </p15:guide>
        <p15:guide id="5" pos="3924" userDrawn="1">
          <p15:clr>
            <a:srgbClr val="F26B43"/>
          </p15:clr>
        </p15:guide>
        <p15:guide id="6" pos="3756" userDrawn="1">
          <p15:clr>
            <a:srgbClr val="F26B43"/>
          </p15:clr>
        </p15:guide>
        <p15:guide id="7" pos="518" userDrawn="1">
          <p15:clr>
            <a:srgbClr val="F26B43"/>
          </p15:clr>
        </p15:guide>
        <p15:guide id="8" pos="71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98" y="1"/>
            <a:ext cx="10531232" cy="1106236"/>
          </a:xfrm>
        </p:spPr>
        <p:txBody>
          <a:bodyPr/>
          <a:lstStyle/>
          <a:p>
            <a:r>
              <a:rPr lang="nb-NO" dirty="0"/>
              <a:t>Hovedresultater</a:t>
            </a:r>
          </a:p>
        </p:txBody>
      </p:sp>
      <p:pic>
        <p:nvPicPr>
          <p:cNvPr id="8" name="Picture 7">
            <a:extLst>
              <a:ext uri="{FF2B5EF4-FFF2-40B4-BE49-F238E27FC236}">
                <a16:creationId xmlns:a16="http://schemas.microsoft.com/office/drawing/2014/main" id="{6B92D46F-B5D1-6D3D-52C4-6EBC4BDC12EE}"/>
              </a:ext>
            </a:extLst>
          </p:cNvPr>
          <p:cNvPicPr>
            <a:picLocks noChangeAspect="1"/>
          </p:cNvPicPr>
          <p:nvPr/>
        </p:nvPicPr>
        <p:blipFill rotWithShape="1">
          <a:blip r:embed="rId3"/>
          <a:srcRect l="34375" t="17500" r="35313" b="6002"/>
          <a:stretch/>
        </p:blipFill>
        <p:spPr>
          <a:xfrm>
            <a:off x="2400299" y="1223980"/>
            <a:ext cx="3619045" cy="5137501"/>
          </a:xfrm>
          <a:prstGeom prst="rect">
            <a:avLst/>
          </a:prstGeom>
        </p:spPr>
      </p:pic>
    </p:spTree>
    <p:extLst>
      <p:ext uri="{BB962C8B-B14F-4D97-AF65-F5344CB8AC3E}">
        <p14:creationId xmlns:p14="http://schemas.microsoft.com/office/powerpoint/2010/main" val="2819810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6096-B873-0954-9511-1B4F925DFE5E}"/>
              </a:ext>
            </a:extLst>
          </p:cNvPr>
          <p:cNvSpPr>
            <a:spLocks noGrp="1"/>
          </p:cNvSpPr>
          <p:nvPr>
            <p:ph type="title"/>
          </p:nvPr>
        </p:nvSpPr>
        <p:spPr/>
        <p:txBody>
          <a:bodyPr/>
          <a:lstStyle/>
          <a:p>
            <a:r>
              <a:rPr lang="nb-NO" dirty="0"/>
              <a:t>I grenseland</a:t>
            </a:r>
          </a:p>
        </p:txBody>
      </p:sp>
      <p:sp>
        <p:nvSpPr>
          <p:cNvPr id="3" name="Slide Number Placeholder 2">
            <a:extLst>
              <a:ext uri="{FF2B5EF4-FFF2-40B4-BE49-F238E27FC236}">
                <a16:creationId xmlns:a16="http://schemas.microsoft.com/office/drawing/2014/main" id="{F29521B8-1CD4-32B7-BFF2-AB201EFD378D}"/>
              </a:ext>
            </a:extLst>
          </p:cNvPr>
          <p:cNvSpPr>
            <a:spLocks noGrp="1"/>
          </p:cNvSpPr>
          <p:nvPr>
            <p:ph type="sldNum" sz="quarter" idx="11"/>
          </p:nvPr>
        </p:nvSpPr>
        <p:spPr/>
        <p:txBody>
          <a:bodyPr/>
          <a:lstStyle/>
          <a:p>
            <a:fld id="{84508DC5-9D8E-4DA9-9099-ADD04FAE20FA}" type="slidenum">
              <a:rPr lang="nb-NO" smtClean="0"/>
              <a:pPr/>
              <a:t>10</a:t>
            </a:fld>
            <a:endParaRPr lang="nb-NO" dirty="0"/>
          </a:p>
        </p:txBody>
      </p:sp>
      <p:sp>
        <p:nvSpPr>
          <p:cNvPr id="4" name="Content Placeholder 3">
            <a:extLst>
              <a:ext uri="{FF2B5EF4-FFF2-40B4-BE49-F238E27FC236}">
                <a16:creationId xmlns:a16="http://schemas.microsoft.com/office/drawing/2014/main" id="{E9F5B578-AE62-735B-4AEA-7BDD9853ED47}"/>
              </a:ext>
            </a:extLst>
          </p:cNvPr>
          <p:cNvSpPr>
            <a:spLocks noGrp="1"/>
          </p:cNvSpPr>
          <p:nvPr>
            <p:ph sz="quarter" idx="12"/>
          </p:nvPr>
        </p:nvSpPr>
        <p:spPr/>
        <p:txBody>
          <a:bodyPr>
            <a:normAutofit fontScale="85000" lnSpcReduction="20000"/>
          </a:bodyPr>
          <a:lstStyle/>
          <a:p>
            <a:r>
              <a:rPr lang="nb-NO" dirty="0"/>
              <a:t>Brukere i grenseland mellom kommune og spesialisthelsetjeneste. </a:t>
            </a:r>
          </a:p>
          <a:p>
            <a:pPr lvl="1"/>
            <a:r>
              <a:rPr lang="nb-NO" dirty="0"/>
              <a:t>Ulike kontekster, ulike mandat, lovgrunnlag og virkemidler. </a:t>
            </a:r>
          </a:p>
          <a:p>
            <a:pPr lvl="1"/>
            <a:r>
              <a:rPr lang="nb-NO" dirty="0"/>
              <a:t>Ulik forståelse og vurdering mellom aktørene om pasienters behov, fungering og mulighet for å mestre et liv i egen bolig.</a:t>
            </a:r>
          </a:p>
          <a:p>
            <a:pPr lvl="1"/>
            <a:r>
              <a:rPr lang="nb-NO" dirty="0"/>
              <a:t>Begrenset kjennskap i spesialisthelsetjeneste til den konteksten brukeren skrives ut til, og det kommunale handlingsrommet.</a:t>
            </a:r>
          </a:p>
          <a:p>
            <a:pPr lvl="1"/>
            <a:r>
              <a:rPr lang="nb-NO" dirty="0"/>
              <a:t>Begrenset døgnkapasitet i psykisk helsevern erfares å skape press på utskrivning av pasienter og høyere terskel for innleggelse. </a:t>
            </a:r>
          </a:p>
        </p:txBody>
      </p:sp>
    </p:spTree>
    <p:extLst>
      <p:ext uri="{BB962C8B-B14F-4D97-AF65-F5344CB8AC3E}">
        <p14:creationId xmlns:p14="http://schemas.microsoft.com/office/powerpoint/2010/main" val="348365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EE34-4BB0-3EA8-F924-136EE8ABB5A0}"/>
              </a:ext>
            </a:extLst>
          </p:cNvPr>
          <p:cNvSpPr>
            <a:spLocks noGrp="1"/>
          </p:cNvSpPr>
          <p:nvPr>
            <p:ph type="title"/>
          </p:nvPr>
        </p:nvSpPr>
        <p:spPr/>
        <p:txBody>
          <a:bodyPr/>
          <a:lstStyle/>
          <a:p>
            <a:r>
              <a:rPr lang="en-US" dirty="0" err="1"/>
              <a:t>Prosjektet</a:t>
            </a:r>
            <a:endParaRPr lang="en-US" dirty="0"/>
          </a:p>
        </p:txBody>
      </p:sp>
      <p:sp>
        <p:nvSpPr>
          <p:cNvPr id="3" name="Slide Number Placeholder 2">
            <a:extLst>
              <a:ext uri="{FF2B5EF4-FFF2-40B4-BE49-F238E27FC236}">
                <a16:creationId xmlns:a16="http://schemas.microsoft.com/office/drawing/2014/main" id="{8A88E458-5706-63A0-F7BC-5F7A6497BDC4}"/>
              </a:ext>
            </a:extLst>
          </p:cNvPr>
          <p:cNvSpPr>
            <a:spLocks noGrp="1"/>
          </p:cNvSpPr>
          <p:nvPr>
            <p:ph type="sldNum" sz="quarter" idx="11"/>
          </p:nvPr>
        </p:nvSpPr>
        <p:spPr/>
        <p:txBody>
          <a:bodyPr/>
          <a:lstStyle/>
          <a:p>
            <a:fld id="{84508DC5-9D8E-4DA9-9099-ADD04FAE20FA}" type="slidenum">
              <a:rPr lang="nb-NO" smtClean="0"/>
              <a:pPr/>
              <a:t>2</a:t>
            </a:fld>
            <a:endParaRPr lang="nb-NO" dirty="0"/>
          </a:p>
        </p:txBody>
      </p:sp>
      <p:sp>
        <p:nvSpPr>
          <p:cNvPr id="4" name="Content Placeholder 3">
            <a:extLst>
              <a:ext uri="{FF2B5EF4-FFF2-40B4-BE49-F238E27FC236}">
                <a16:creationId xmlns:a16="http://schemas.microsoft.com/office/drawing/2014/main" id="{B4CA35C8-12EB-19B3-562C-153620CF473B}"/>
              </a:ext>
            </a:extLst>
          </p:cNvPr>
          <p:cNvSpPr>
            <a:spLocks noGrp="1"/>
          </p:cNvSpPr>
          <p:nvPr>
            <p:ph sz="quarter" idx="12"/>
          </p:nvPr>
        </p:nvSpPr>
        <p:spPr>
          <a:xfrm>
            <a:off x="752475" y="1285875"/>
            <a:ext cx="11021991" cy="4990711"/>
          </a:xfrm>
        </p:spPr>
        <p:txBody>
          <a:bodyPr>
            <a:normAutofit fontScale="70000" lnSpcReduction="20000"/>
          </a:bodyPr>
          <a:lstStyle/>
          <a:p>
            <a:r>
              <a:rPr lang="en-US" sz="3200" dirty="0" err="1"/>
              <a:t>Problemstilling</a:t>
            </a:r>
            <a:r>
              <a:rPr lang="en-US" sz="3200" dirty="0"/>
              <a:t>: </a:t>
            </a:r>
          </a:p>
          <a:p>
            <a:pPr marL="449263" lvl="1" indent="0">
              <a:buNone/>
            </a:pPr>
            <a:r>
              <a:rPr lang="en-US" sz="3200" i="1" dirty="0" err="1"/>
              <a:t>Hvordan</a:t>
            </a:r>
            <a:r>
              <a:rPr lang="en-US" sz="3200" i="1" dirty="0"/>
              <a:t> </a:t>
            </a:r>
            <a:r>
              <a:rPr lang="en-US" sz="3200" i="1" dirty="0" err="1"/>
              <a:t>vurderer</a:t>
            </a:r>
            <a:r>
              <a:rPr lang="en-US" sz="3200" i="1" dirty="0"/>
              <a:t> </a:t>
            </a:r>
            <a:r>
              <a:rPr lang="en-US" sz="3200" i="1" dirty="0" err="1"/>
              <a:t>kommunene</a:t>
            </a:r>
            <a:r>
              <a:rPr lang="en-US" sz="3200" i="1" dirty="0"/>
              <a:t> </a:t>
            </a:r>
            <a:r>
              <a:rPr lang="en-US" sz="3200" i="1" dirty="0" err="1"/>
              <a:t>utfordringene</a:t>
            </a:r>
            <a:r>
              <a:rPr lang="en-US" sz="3200" i="1" dirty="0"/>
              <a:t> </a:t>
            </a:r>
            <a:r>
              <a:rPr lang="en-US" sz="3200" i="1" dirty="0" err="1"/>
              <a:t>knyttet</a:t>
            </a:r>
            <a:r>
              <a:rPr lang="en-US" sz="3200" i="1" dirty="0"/>
              <a:t> </a:t>
            </a:r>
            <a:r>
              <a:rPr lang="en-US" sz="3200" i="1" dirty="0" err="1"/>
              <a:t>til</a:t>
            </a:r>
            <a:r>
              <a:rPr lang="en-US" sz="3200" i="1" dirty="0"/>
              <a:t> </a:t>
            </a:r>
            <a:r>
              <a:rPr lang="en-US" sz="3200" i="1" dirty="0" err="1"/>
              <a:t>ivaretakelse</a:t>
            </a:r>
            <a:r>
              <a:rPr lang="en-US" sz="3200" i="1" dirty="0"/>
              <a:t> av </a:t>
            </a:r>
            <a:r>
              <a:rPr lang="en-US" sz="3200" i="1" dirty="0" err="1"/>
              <a:t>behovene</a:t>
            </a:r>
            <a:r>
              <a:rPr lang="en-US" sz="3200" i="1" dirty="0"/>
              <a:t> </a:t>
            </a:r>
            <a:r>
              <a:rPr lang="en-US" sz="3200" i="1" dirty="0" err="1"/>
              <a:t>til</a:t>
            </a:r>
            <a:r>
              <a:rPr lang="en-US" sz="3200" i="1" dirty="0"/>
              <a:t> </a:t>
            </a:r>
            <a:r>
              <a:rPr lang="en-US" sz="3200" i="1" dirty="0" err="1"/>
              <a:t>personer</a:t>
            </a:r>
            <a:r>
              <a:rPr lang="en-US" sz="3200" i="1" dirty="0"/>
              <a:t> med </a:t>
            </a:r>
            <a:r>
              <a:rPr lang="en-US" sz="3200" i="1" dirty="0" err="1"/>
              <a:t>alvorlig</a:t>
            </a:r>
            <a:r>
              <a:rPr lang="en-US" sz="3200" i="1" dirty="0"/>
              <a:t> </a:t>
            </a:r>
            <a:r>
              <a:rPr lang="en-US" sz="3200" i="1" dirty="0" err="1"/>
              <a:t>psykisk</a:t>
            </a:r>
            <a:r>
              <a:rPr lang="en-US" sz="3200" i="1" dirty="0"/>
              <a:t> </a:t>
            </a:r>
            <a:r>
              <a:rPr lang="en-US" sz="3200" i="1" dirty="0" err="1"/>
              <a:t>lidelse</a:t>
            </a:r>
            <a:r>
              <a:rPr lang="en-US" sz="3200" i="1" dirty="0"/>
              <a:t>, </a:t>
            </a:r>
            <a:r>
              <a:rPr lang="en-US" sz="3200" i="1" dirty="0" err="1"/>
              <a:t>eventuelt</a:t>
            </a:r>
            <a:r>
              <a:rPr lang="en-US" sz="3200" i="1" dirty="0"/>
              <a:t> </a:t>
            </a:r>
            <a:r>
              <a:rPr lang="en-US" sz="3200" i="1" dirty="0" err="1"/>
              <a:t>samtidige</a:t>
            </a:r>
            <a:r>
              <a:rPr lang="en-US" sz="3200" i="1" dirty="0"/>
              <a:t> </a:t>
            </a:r>
            <a:r>
              <a:rPr lang="en-US" sz="3200" i="1" dirty="0" err="1"/>
              <a:t>rusproblemer</a:t>
            </a:r>
            <a:r>
              <a:rPr lang="en-US" sz="3200" i="1" dirty="0"/>
              <a:t>, </a:t>
            </a:r>
            <a:r>
              <a:rPr lang="en-US" sz="3200" i="1" dirty="0" err="1"/>
              <a:t>og</a:t>
            </a:r>
            <a:r>
              <a:rPr lang="en-US" sz="3200" i="1" dirty="0"/>
              <a:t> </a:t>
            </a:r>
            <a:r>
              <a:rPr lang="en-US" sz="3200" i="1" dirty="0" err="1"/>
              <a:t>en</a:t>
            </a:r>
            <a:r>
              <a:rPr lang="en-US" sz="3200" i="1" dirty="0"/>
              <a:t> </a:t>
            </a:r>
            <a:r>
              <a:rPr lang="en-US" sz="3200" i="1" dirty="0" err="1"/>
              <a:t>vurdert</a:t>
            </a:r>
            <a:r>
              <a:rPr lang="en-US" sz="3200" i="1" dirty="0"/>
              <a:t> </a:t>
            </a:r>
            <a:r>
              <a:rPr lang="en-US" sz="3200" i="1" dirty="0" err="1"/>
              <a:t>sikkerhetsrisiko</a:t>
            </a:r>
            <a:r>
              <a:rPr lang="en-US" sz="2707" i="1" dirty="0"/>
              <a:t>? </a:t>
            </a:r>
          </a:p>
          <a:p>
            <a:endParaRPr lang="en-US" sz="3200" dirty="0"/>
          </a:p>
          <a:p>
            <a:r>
              <a:rPr lang="en-US" sz="2900" dirty="0" err="1"/>
              <a:t>Avgrensning</a:t>
            </a:r>
            <a:r>
              <a:rPr lang="en-US" sz="2900" dirty="0"/>
              <a:t> av </a:t>
            </a:r>
            <a:r>
              <a:rPr lang="en-US" sz="2900" dirty="0" err="1"/>
              <a:t>målgruppe</a:t>
            </a:r>
            <a:r>
              <a:rPr lang="en-US" sz="2900" dirty="0"/>
              <a:t>: </a:t>
            </a:r>
          </a:p>
          <a:p>
            <a:pPr lvl="1"/>
            <a:r>
              <a:rPr lang="en-US" sz="2900" dirty="0" err="1"/>
              <a:t>Personer</a:t>
            </a:r>
            <a:r>
              <a:rPr lang="en-US" sz="2900" dirty="0"/>
              <a:t> </a:t>
            </a:r>
            <a:r>
              <a:rPr lang="en-US" sz="2900" dirty="0" err="1"/>
              <a:t>dømt</a:t>
            </a:r>
            <a:r>
              <a:rPr lang="en-US" sz="2900" dirty="0"/>
              <a:t> </a:t>
            </a:r>
            <a:r>
              <a:rPr lang="en-US" sz="2900" dirty="0" err="1"/>
              <a:t>til</a:t>
            </a:r>
            <a:r>
              <a:rPr lang="en-US" sz="2900" dirty="0"/>
              <a:t> </a:t>
            </a:r>
            <a:r>
              <a:rPr lang="en-US" sz="2900" dirty="0" err="1"/>
              <a:t>tvunget</a:t>
            </a:r>
            <a:r>
              <a:rPr lang="en-US" sz="2900" dirty="0"/>
              <a:t> </a:t>
            </a:r>
            <a:r>
              <a:rPr lang="en-US" sz="2900" dirty="0" err="1"/>
              <a:t>psykisk</a:t>
            </a:r>
            <a:r>
              <a:rPr lang="en-US" sz="2900" dirty="0"/>
              <a:t> </a:t>
            </a:r>
            <a:r>
              <a:rPr lang="en-US" sz="2900" dirty="0" err="1"/>
              <a:t>helsevern</a:t>
            </a:r>
            <a:r>
              <a:rPr lang="en-US" sz="2900" dirty="0"/>
              <a:t> </a:t>
            </a:r>
            <a:r>
              <a:rPr lang="en-US" sz="2900" dirty="0" err="1"/>
              <a:t>og</a:t>
            </a:r>
            <a:r>
              <a:rPr lang="en-US" sz="2900" dirty="0"/>
              <a:t> </a:t>
            </a:r>
            <a:r>
              <a:rPr lang="en-US" sz="2900" dirty="0" err="1"/>
              <a:t>utskrevet</a:t>
            </a:r>
            <a:r>
              <a:rPr lang="en-US" sz="2900" dirty="0"/>
              <a:t> </a:t>
            </a:r>
            <a:r>
              <a:rPr lang="en-US" sz="2900" dirty="0" err="1"/>
              <a:t>til</a:t>
            </a:r>
            <a:r>
              <a:rPr lang="en-US" sz="2900" dirty="0"/>
              <a:t> </a:t>
            </a:r>
            <a:r>
              <a:rPr lang="en-US" sz="2900" dirty="0" err="1"/>
              <a:t>gjennomføring</a:t>
            </a:r>
            <a:r>
              <a:rPr lang="en-US" sz="2900" dirty="0"/>
              <a:t> av </a:t>
            </a:r>
            <a:r>
              <a:rPr lang="en-US" sz="2900" dirty="0" err="1"/>
              <a:t>tvunget</a:t>
            </a:r>
            <a:r>
              <a:rPr lang="en-US" sz="2900" dirty="0"/>
              <a:t> </a:t>
            </a:r>
            <a:r>
              <a:rPr lang="en-US" sz="2900" dirty="0" err="1"/>
              <a:t>vern</a:t>
            </a:r>
            <a:r>
              <a:rPr lang="en-US" sz="2900" dirty="0"/>
              <a:t> </a:t>
            </a:r>
            <a:r>
              <a:rPr lang="en-US" sz="2900" dirty="0" err="1"/>
              <a:t>utenfor</a:t>
            </a:r>
            <a:r>
              <a:rPr lang="en-US" sz="2900" dirty="0"/>
              <a:t> </a:t>
            </a:r>
            <a:r>
              <a:rPr lang="en-US" sz="2900" dirty="0" err="1"/>
              <a:t>døgninstitusjon</a:t>
            </a:r>
            <a:r>
              <a:rPr lang="en-US" sz="2900" dirty="0"/>
              <a:t>.</a:t>
            </a:r>
          </a:p>
          <a:p>
            <a:pPr lvl="1"/>
            <a:r>
              <a:rPr lang="en-US" sz="2900" dirty="0" err="1"/>
              <a:t>Personer</a:t>
            </a:r>
            <a:r>
              <a:rPr lang="en-US" sz="2900" dirty="0"/>
              <a:t> med </a:t>
            </a:r>
            <a:r>
              <a:rPr lang="en-US" sz="2900" dirty="0" err="1"/>
              <a:t>alvorlig</a:t>
            </a:r>
            <a:r>
              <a:rPr lang="en-US" sz="2900" dirty="0"/>
              <a:t> </a:t>
            </a:r>
            <a:r>
              <a:rPr lang="en-US" sz="2900" dirty="0" err="1"/>
              <a:t>psykisk</a:t>
            </a:r>
            <a:r>
              <a:rPr lang="en-US" sz="2900" dirty="0"/>
              <a:t> </a:t>
            </a:r>
            <a:r>
              <a:rPr lang="en-US" sz="2900" dirty="0" err="1"/>
              <a:t>lidelse</a:t>
            </a:r>
            <a:r>
              <a:rPr lang="en-US" sz="2900" dirty="0"/>
              <a:t>, </a:t>
            </a:r>
            <a:r>
              <a:rPr lang="en-US" sz="2900" dirty="0" err="1"/>
              <a:t>vurdert</a:t>
            </a:r>
            <a:r>
              <a:rPr lang="en-US" sz="2900" dirty="0"/>
              <a:t> </a:t>
            </a:r>
            <a:r>
              <a:rPr lang="en-US" sz="2900" dirty="0" err="1"/>
              <a:t>forhøyet</a:t>
            </a:r>
            <a:r>
              <a:rPr lang="en-US" sz="2900" dirty="0"/>
              <a:t> </a:t>
            </a:r>
            <a:r>
              <a:rPr lang="en-US" sz="2900" dirty="0" err="1"/>
              <a:t>voldsrisiko</a:t>
            </a:r>
            <a:r>
              <a:rPr lang="en-US" sz="2900" dirty="0"/>
              <a:t>, </a:t>
            </a:r>
            <a:r>
              <a:rPr lang="en-US" sz="2900" dirty="0" err="1"/>
              <a:t>utskrevet</a:t>
            </a:r>
            <a:r>
              <a:rPr lang="en-US" sz="2900" dirty="0"/>
              <a:t> </a:t>
            </a:r>
            <a:r>
              <a:rPr lang="en-US" sz="2900" dirty="0" err="1"/>
              <a:t>til</a:t>
            </a:r>
            <a:r>
              <a:rPr lang="en-US" sz="2900" dirty="0"/>
              <a:t> </a:t>
            </a:r>
            <a:r>
              <a:rPr lang="en-US" sz="2900" dirty="0" err="1"/>
              <a:t>tvunget</a:t>
            </a:r>
            <a:r>
              <a:rPr lang="en-US" sz="2900" dirty="0"/>
              <a:t> </a:t>
            </a:r>
            <a:r>
              <a:rPr lang="en-US" sz="2900" dirty="0" err="1"/>
              <a:t>psykisk</a:t>
            </a:r>
            <a:r>
              <a:rPr lang="en-US" sz="2900" dirty="0"/>
              <a:t> </a:t>
            </a:r>
            <a:r>
              <a:rPr lang="en-US" sz="2900" dirty="0" err="1"/>
              <a:t>helsevern</a:t>
            </a:r>
            <a:r>
              <a:rPr lang="en-US" sz="2900" dirty="0"/>
              <a:t> </a:t>
            </a:r>
            <a:r>
              <a:rPr lang="en-US" sz="2900" dirty="0" err="1"/>
              <a:t>utenfor</a:t>
            </a:r>
            <a:r>
              <a:rPr lang="en-US" sz="2900" dirty="0"/>
              <a:t> </a:t>
            </a:r>
            <a:r>
              <a:rPr lang="en-US" sz="2900" dirty="0" err="1"/>
              <a:t>døgninstitusjon</a:t>
            </a:r>
            <a:r>
              <a:rPr lang="en-US" sz="2900" dirty="0"/>
              <a:t>. </a:t>
            </a:r>
          </a:p>
          <a:p>
            <a:r>
              <a:rPr lang="en-US" sz="3200" dirty="0"/>
              <a:t>Data: </a:t>
            </a:r>
          </a:p>
          <a:p>
            <a:pPr lvl="1"/>
            <a:r>
              <a:rPr lang="en-US" sz="2900" dirty="0" err="1"/>
              <a:t>Casestudie</a:t>
            </a:r>
            <a:r>
              <a:rPr lang="en-US" sz="2900" dirty="0"/>
              <a:t> </a:t>
            </a:r>
            <a:r>
              <a:rPr lang="en-US" sz="2900" dirty="0" err="1"/>
              <a:t>i</a:t>
            </a:r>
            <a:r>
              <a:rPr lang="en-US" sz="2900" dirty="0"/>
              <a:t> 6 </a:t>
            </a:r>
            <a:r>
              <a:rPr lang="en-US" sz="2900" dirty="0" err="1"/>
              <a:t>kommuner</a:t>
            </a:r>
            <a:endParaRPr lang="en-US" sz="2900" dirty="0"/>
          </a:p>
          <a:p>
            <a:pPr lvl="1"/>
            <a:r>
              <a:rPr lang="en-US" sz="2900" dirty="0" err="1"/>
              <a:t>Spørreundersøkelse</a:t>
            </a:r>
            <a:r>
              <a:rPr lang="en-US" sz="2900" dirty="0"/>
              <a:t> </a:t>
            </a:r>
            <a:r>
              <a:rPr lang="en-US" sz="2900" dirty="0" err="1"/>
              <a:t>til</a:t>
            </a:r>
            <a:r>
              <a:rPr lang="en-US" sz="2900" dirty="0"/>
              <a:t> 79 </a:t>
            </a:r>
            <a:r>
              <a:rPr lang="en-US" sz="2900" dirty="0" err="1"/>
              <a:t>kommuner</a:t>
            </a:r>
            <a:r>
              <a:rPr lang="en-US" sz="2900" dirty="0"/>
              <a:t>/</a:t>
            </a:r>
            <a:r>
              <a:rPr lang="en-US" sz="2900" dirty="0" err="1"/>
              <a:t>bydeler</a:t>
            </a:r>
            <a:r>
              <a:rPr lang="en-US" sz="2900" dirty="0"/>
              <a:t> </a:t>
            </a:r>
            <a:r>
              <a:rPr lang="en-US" sz="2900" dirty="0" err="1"/>
              <a:t>i</a:t>
            </a:r>
            <a:r>
              <a:rPr lang="en-US" sz="2900" dirty="0"/>
              <a:t> Oslo.  Alle de 25 </a:t>
            </a:r>
            <a:r>
              <a:rPr lang="en-US" sz="2900" dirty="0" err="1"/>
              <a:t>største</a:t>
            </a:r>
            <a:r>
              <a:rPr lang="en-US" sz="2900" dirty="0"/>
              <a:t> </a:t>
            </a:r>
            <a:r>
              <a:rPr lang="en-US" sz="2900" dirty="0" err="1"/>
              <a:t>kommunene</a:t>
            </a:r>
            <a:r>
              <a:rPr lang="en-US" sz="2900" dirty="0"/>
              <a:t> </a:t>
            </a:r>
            <a:r>
              <a:rPr lang="en-US" sz="2900" dirty="0" err="1"/>
              <a:t>i</a:t>
            </a:r>
            <a:r>
              <a:rPr lang="en-US" sz="2900" dirty="0"/>
              <a:t> </a:t>
            </a:r>
            <a:r>
              <a:rPr lang="en-US" sz="2900" dirty="0" err="1"/>
              <a:t>utvalget</a:t>
            </a:r>
            <a:r>
              <a:rPr lang="en-US" sz="2900" dirty="0"/>
              <a:t>. 10 </a:t>
            </a:r>
            <a:r>
              <a:rPr lang="en-US" sz="2900" dirty="0" err="1"/>
              <a:t>bydeler</a:t>
            </a:r>
            <a:r>
              <a:rPr lang="en-US" sz="2900" dirty="0"/>
              <a:t> </a:t>
            </a:r>
            <a:r>
              <a:rPr lang="en-US" sz="2900" dirty="0" err="1"/>
              <a:t>i</a:t>
            </a:r>
            <a:r>
              <a:rPr lang="en-US" sz="2900" dirty="0"/>
              <a:t> Oslo. </a:t>
            </a:r>
            <a:r>
              <a:rPr lang="en-US" sz="2900" dirty="0" err="1"/>
              <a:t>Øvrig</a:t>
            </a:r>
            <a:r>
              <a:rPr lang="en-US" sz="2900" dirty="0"/>
              <a:t> </a:t>
            </a:r>
            <a:r>
              <a:rPr lang="en-US" sz="2900" dirty="0" err="1"/>
              <a:t>utvalg</a:t>
            </a:r>
            <a:r>
              <a:rPr lang="en-US" sz="2900" dirty="0"/>
              <a:t> </a:t>
            </a:r>
            <a:r>
              <a:rPr lang="en-US" sz="2900" dirty="0" err="1"/>
              <a:t>fordeling</a:t>
            </a:r>
            <a:r>
              <a:rPr lang="en-US" sz="2900" dirty="0"/>
              <a:t> </a:t>
            </a:r>
            <a:r>
              <a:rPr lang="en-US" sz="2900" dirty="0" err="1"/>
              <a:t>kommuner</a:t>
            </a:r>
            <a:r>
              <a:rPr lang="en-US" sz="2900" dirty="0"/>
              <a:t> </a:t>
            </a:r>
            <a:r>
              <a:rPr lang="en-US" sz="2900" dirty="0" err="1"/>
              <a:t>ulik</a:t>
            </a:r>
            <a:r>
              <a:rPr lang="en-US" sz="2900" dirty="0"/>
              <a:t> </a:t>
            </a:r>
            <a:r>
              <a:rPr lang="en-US" sz="2900" dirty="0" err="1"/>
              <a:t>størrelse</a:t>
            </a:r>
            <a:r>
              <a:rPr lang="en-US" sz="2900" dirty="0"/>
              <a:t> </a:t>
            </a:r>
            <a:r>
              <a:rPr lang="en-US" sz="2900" dirty="0" err="1"/>
              <a:t>og</a:t>
            </a:r>
            <a:r>
              <a:rPr lang="en-US" sz="2900" dirty="0"/>
              <a:t> </a:t>
            </a:r>
            <a:r>
              <a:rPr lang="en-US" sz="2900" dirty="0" err="1"/>
              <a:t>fordeling</a:t>
            </a:r>
            <a:r>
              <a:rPr lang="en-US" sz="2900" dirty="0"/>
              <a:t> hele </a:t>
            </a:r>
            <a:r>
              <a:rPr lang="en-US" sz="2900" dirty="0" err="1"/>
              <a:t>landet</a:t>
            </a:r>
            <a:r>
              <a:rPr lang="en-US" sz="2900" dirty="0"/>
              <a:t>. </a:t>
            </a:r>
          </a:p>
          <a:p>
            <a:pPr lvl="1"/>
            <a:r>
              <a:rPr lang="en-US" sz="2900" dirty="0" err="1"/>
              <a:t>Svar</a:t>
            </a:r>
            <a:r>
              <a:rPr lang="en-US" sz="2900" dirty="0"/>
              <a:t> </a:t>
            </a:r>
            <a:r>
              <a:rPr lang="en-US" sz="2900" dirty="0" err="1"/>
              <a:t>fra</a:t>
            </a:r>
            <a:r>
              <a:rPr lang="en-US" sz="2900" dirty="0"/>
              <a:t> 34 </a:t>
            </a:r>
            <a:r>
              <a:rPr lang="en-US" sz="2900" dirty="0" err="1"/>
              <a:t>kommuner</a:t>
            </a:r>
            <a:r>
              <a:rPr lang="en-US" sz="2900" dirty="0"/>
              <a:t> </a:t>
            </a:r>
            <a:r>
              <a:rPr lang="en-US" sz="2900" dirty="0" err="1"/>
              <a:t>og</a:t>
            </a:r>
            <a:r>
              <a:rPr lang="en-US" sz="2900" dirty="0"/>
              <a:t> 8 </a:t>
            </a:r>
            <a:r>
              <a:rPr lang="en-US" sz="2900" dirty="0" err="1"/>
              <a:t>bydeler</a:t>
            </a:r>
            <a:r>
              <a:rPr lang="en-US" sz="2900" dirty="0"/>
              <a:t> (42). </a:t>
            </a:r>
            <a:r>
              <a:rPr lang="en-US" sz="2900" dirty="0" err="1"/>
              <a:t>Svarprosent</a:t>
            </a:r>
            <a:r>
              <a:rPr lang="en-US" sz="2900" dirty="0"/>
              <a:t> 53.</a:t>
            </a:r>
          </a:p>
        </p:txBody>
      </p:sp>
    </p:spTree>
    <p:extLst>
      <p:ext uri="{BB962C8B-B14F-4D97-AF65-F5344CB8AC3E}">
        <p14:creationId xmlns:p14="http://schemas.microsoft.com/office/powerpoint/2010/main" val="37947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43AD9E-33E9-ACF3-FF68-CAC294271A8E}"/>
              </a:ext>
            </a:extLst>
          </p:cNvPr>
          <p:cNvSpPr>
            <a:spLocks noGrp="1"/>
          </p:cNvSpPr>
          <p:nvPr>
            <p:ph type="title"/>
          </p:nvPr>
        </p:nvSpPr>
        <p:spPr>
          <a:xfrm>
            <a:off x="828897" y="1"/>
            <a:ext cx="10686827" cy="1106236"/>
          </a:xfrm>
        </p:spPr>
        <p:txBody>
          <a:bodyPr>
            <a:noAutofit/>
          </a:bodyPr>
          <a:lstStyle/>
          <a:p>
            <a:r>
              <a:rPr lang="nb-NO" sz="3200" dirty="0"/>
              <a:t>Kommunenes erfaring med personer med psykisk lidelse, eventuelt rusproblemer, og vurdert forhøyet voldsrisiko </a:t>
            </a:r>
          </a:p>
        </p:txBody>
      </p:sp>
      <p:sp>
        <p:nvSpPr>
          <p:cNvPr id="2" name="Slide Number Placeholder 1">
            <a:extLst>
              <a:ext uri="{FF2B5EF4-FFF2-40B4-BE49-F238E27FC236}">
                <a16:creationId xmlns:a16="http://schemas.microsoft.com/office/drawing/2014/main" id="{A721D207-D27E-F67F-11BE-CF1EA9586D2B}"/>
              </a:ext>
            </a:extLst>
          </p:cNvPr>
          <p:cNvSpPr>
            <a:spLocks noGrp="1"/>
          </p:cNvSpPr>
          <p:nvPr>
            <p:ph type="sldNum" sz="quarter" idx="11"/>
          </p:nvPr>
        </p:nvSpPr>
        <p:spPr/>
        <p:txBody>
          <a:bodyPr/>
          <a:lstStyle/>
          <a:p>
            <a:fld id="{84508DC5-9D8E-4DA9-9099-ADD04FAE20FA}" type="slidenum">
              <a:rPr lang="nb-NO" smtClean="0"/>
              <a:pPr/>
              <a:t>3</a:t>
            </a:fld>
            <a:endParaRPr lang="nb-NO" dirty="0"/>
          </a:p>
        </p:txBody>
      </p:sp>
      <p:graphicFrame>
        <p:nvGraphicFramePr>
          <p:cNvPr id="3" name="Table 2">
            <a:extLst>
              <a:ext uri="{FF2B5EF4-FFF2-40B4-BE49-F238E27FC236}">
                <a16:creationId xmlns:a16="http://schemas.microsoft.com/office/drawing/2014/main" id="{37299A5F-94FB-330C-C746-8B205D85CD14}"/>
              </a:ext>
            </a:extLst>
          </p:cNvPr>
          <p:cNvGraphicFramePr>
            <a:graphicFrameLocks noGrp="1"/>
          </p:cNvGraphicFramePr>
          <p:nvPr>
            <p:extLst>
              <p:ext uri="{D42A27DB-BD31-4B8C-83A1-F6EECF244321}">
                <p14:modId xmlns:p14="http://schemas.microsoft.com/office/powerpoint/2010/main" val="1425411718"/>
              </p:ext>
            </p:extLst>
          </p:nvPr>
        </p:nvGraphicFramePr>
        <p:xfrm>
          <a:off x="923926" y="1358641"/>
          <a:ext cx="5534024" cy="4912026"/>
        </p:xfrm>
        <a:graphic>
          <a:graphicData uri="http://schemas.openxmlformats.org/drawingml/2006/table">
            <a:tbl>
              <a:tblPr firstRow="1" firstCol="1" bandRow="1">
                <a:tableStyleId>{5C22544A-7EE6-4342-B048-85BDC9FD1C3A}</a:tableStyleId>
              </a:tblPr>
              <a:tblGrid>
                <a:gridCol w="3874793">
                  <a:extLst>
                    <a:ext uri="{9D8B030D-6E8A-4147-A177-3AD203B41FA5}">
                      <a16:colId xmlns:a16="http://schemas.microsoft.com/office/drawing/2014/main" val="3344032480"/>
                    </a:ext>
                  </a:extLst>
                </a:gridCol>
                <a:gridCol w="1659231">
                  <a:extLst>
                    <a:ext uri="{9D8B030D-6E8A-4147-A177-3AD203B41FA5}">
                      <a16:colId xmlns:a16="http://schemas.microsoft.com/office/drawing/2014/main" val="3385878461"/>
                    </a:ext>
                  </a:extLst>
                </a:gridCol>
              </a:tblGrid>
              <a:tr h="1001929">
                <a:tc>
                  <a:txBody>
                    <a:bodyPr/>
                    <a:lstStyle/>
                    <a:p>
                      <a:pPr marL="0" marR="0">
                        <a:lnSpc>
                          <a:spcPts val="1000"/>
                        </a:lnSpc>
                        <a:spcBef>
                          <a:spcPts val="0"/>
                        </a:spcBef>
                        <a:spcAft>
                          <a:spcPts val="0"/>
                        </a:spcAft>
                      </a:pPr>
                      <a:r>
                        <a:rPr lang="nb-NO" sz="1600" dirty="0">
                          <a:effectLst/>
                        </a:rPr>
                        <a:t>Har brukere i følgende kategori</a:t>
                      </a:r>
                      <a:endParaRPr lang="en-US" sz="1600" b="1" dirty="0">
                        <a:solidFill>
                          <a:srgbClr val="000000"/>
                        </a:solidFill>
                        <a:effectLst/>
                        <a:latin typeface="Source Sans Pro" panose="020B0503030403020204" pitchFamily="34" charset="0"/>
                        <a:ea typeface="Times New Roman" panose="02020603050405020304" pitchFamily="18" charset="0"/>
                        <a:cs typeface="SourceSansPro-Bold"/>
                      </a:endParaRPr>
                    </a:p>
                  </a:txBody>
                  <a:tcPr marL="36195" marR="36195" marT="43180" marB="36195" anchor="b"/>
                </a:tc>
                <a:tc>
                  <a:txBody>
                    <a:bodyPr/>
                    <a:lstStyle/>
                    <a:p>
                      <a:pPr marL="0" marR="0" algn="ctr">
                        <a:lnSpc>
                          <a:spcPts val="1000"/>
                        </a:lnSpc>
                        <a:spcBef>
                          <a:spcPts val="0"/>
                        </a:spcBef>
                        <a:spcAft>
                          <a:spcPts val="0"/>
                        </a:spcAft>
                      </a:pPr>
                      <a:r>
                        <a:rPr lang="en-US" sz="1600" dirty="0" err="1">
                          <a:effectLst/>
                        </a:rPr>
                        <a:t>Antall</a:t>
                      </a:r>
                      <a:r>
                        <a:rPr lang="en-US" sz="1600" dirty="0">
                          <a:effectLst/>
                        </a:rPr>
                        <a:t> </a:t>
                      </a:r>
                      <a:r>
                        <a:rPr lang="en-US" sz="1600" dirty="0" err="1">
                          <a:effectLst/>
                        </a:rPr>
                        <a:t>kommuner</a:t>
                      </a:r>
                      <a:r>
                        <a:rPr lang="en-US" sz="1600" dirty="0">
                          <a:effectLst/>
                        </a:rPr>
                        <a:t> (n=42)</a:t>
                      </a:r>
                      <a:endParaRPr lang="en-US" sz="1600" b="1" dirty="0">
                        <a:solidFill>
                          <a:srgbClr val="000000"/>
                        </a:solidFill>
                        <a:effectLst/>
                        <a:latin typeface="Source Sans Pro" panose="020B0503030403020204" pitchFamily="34" charset="0"/>
                        <a:ea typeface="Times New Roman" panose="02020603050405020304" pitchFamily="18" charset="0"/>
                        <a:cs typeface="SourceSansPro-Bold"/>
                      </a:endParaRPr>
                    </a:p>
                  </a:txBody>
                  <a:tcPr marL="36195" marR="36195" marT="43180" marB="36195" anchor="b"/>
                </a:tc>
                <a:extLst>
                  <a:ext uri="{0D108BD9-81ED-4DB2-BD59-A6C34878D82A}">
                    <a16:rowId xmlns:a16="http://schemas.microsoft.com/office/drawing/2014/main" val="2572172674"/>
                  </a:ext>
                </a:extLst>
              </a:tr>
              <a:tr h="814345">
                <a:tc>
                  <a:txBody>
                    <a:bodyPr/>
                    <a:lstStyle/>
                    <a:p>
                      <a:pPr marL="0" marR="0">
                        <a:lnSpc>
                          <a:spcPts val="1000"/>
                        </a:lnSpc>
                        <a:spcBef>
                          <a:spcPts val="0"/>
                        </a:spcBef>
                        <a:spcAft>
                          <a:spcPts val="0"/>
                        </a:spcAft>
                      </a:pPr>
                      <a:endParaRPr lang="en-US" sz="1600" b="0" dirty="0">
                        <a:effectLst/>
                      </a:endParaRPr>
                    </a:p>
                    <a:p>
                      <a:pPr marL="0" marR="0">
                        <a:lnSpc>
                          <a:spcPts val="1000"/>
                        </a:lnSpc>
                        <a:spcBef>
                          <a:spcPts val="0"/>
                        </a:spcBef>
                        <a:spcAft>
                          <a:spcPts val="0"/>
                        </a:spcAft>
                      </a:pPr>
                      <a:r>
                        <a:rPr lang="en-US" sz="1600" b="0" dirty="0" err="1">
                          <a:effectLst/>
                        </a:rPr>
                        <a:t>Personer</a:t>
                      </a:r>
                      <a:r>
                        <a:rPr lang="en-US" sz="1600" b="0" dirty="0">
                          <a:effectLst/>
                        </a:rPr>
                        <a:t> </a:t>
                      </a:r>
                      <a:r>
                        <a:rPr lang="en-US" sz="1600" b="0" dirty="0" err="1">
                          <a:effectLst/>
                        </a:rPr>
                        <a:t>dømt</a:t>
                      </a:r>
                      <a:r>
                        <a:rPr lang="en-US" sz="1600" b="0" dirty="0">
                          <a:effectLst/>
                        </a:rPr>
                        <a:t> </a:t>
                      </a:r>
                      <a:r>
                        <a:rPr lang="en-US" sz="1600" b="0" dirty="0" err="1">
                          <a:effectLst/>
                        </a:rPr>
                        <a:t>til</a:t>
                      </a:r>
                      <a:r>
                        <a:rPr lang="en-US" sz="1600" b="0" dirty="0">
                          <a:effectLst/>
                        </a:rPr>
                        <a:t> </a:t>
                      </a:r>
                      <a:r>
                        <a:rPr lang="en-US" sz="1600" b="0" dirty="0" err="1">
                          <a:effectLst/>
                        </a:rPr>
                        <a:t>tvunget</a:t>
                      </a:r>
                      <a:r>
                        <a:rPr lang="en-US" sz="1600" b="0" dirty="0">
                          <a:effectLst/>
                        </a:rPr>
                        <a:t> </a:t>
                      </a:r>
                      <a:r>
                        <a:rPr lang="en-US" sz="1600" b="0" dirty="0" err="1">
                          <a:effectLst/>
                        </a:rPr>
                        <a:t>psykisk</a:t>
                      </a:r>
                      <a:r>
                        <a:rPr lang="en-US" sz="1600" b="0" dirty="0">
                          <a:effectLst/>
                        </a:rPr>
                        <a:t> </a:t>
                      </a:r>
                      <a:r>
                        <a:rPr lang="en-US" sz="1600" b="0" dirty="0" err="1">
                          <a:effectLst/>
                        </a:rPr>
                        <a:t>helsevern</a:t>
                      </a:r>
                      <a:r>
                        <a:rPr lang="en-US" sz="1600" b="0" dirty="0">
                          <a:effectLst/>
                        </a:rPr>
                        <a:t>, </a:t>
                      </a:r>
                      <a:r>
                        <a:rPr lang="en-US" sz="1600" b="0" dirty="0" err="1">
                          <a:effectLst/>
                        </a:rPr>
                        <a:t>og</a:t>
                      </a:r>
                      <a:r>
                        <a:rPr lang="en-US" sz="1600" b="0" dirty="0">
                          <a:effectLst/>
                        </a:rPr>
                        <a:t> </a:t>
                      </a:r>
                      <a:r>
                        <a:rPr lang="en-US" sz="1600" b="0" dirty="0" err="1">
                          <a:effectLst/>
                        </a:rPr>
                        <a:t>utskrevet</a:t>
                      </a:r>
                      <a:r>
                        <a:rPr lang="en-US" sz="1600" b="0" dirty="0">
                          <a:effectLst/>
                        </a:rPr>
                        <a:t> </a:t>
                      </a:r>
                      <a:r>
                        <a:rPr lang="en-US" sz="1600" b="0" dirty="0" err="1">
                          <a:effectLst/>
                        </a:rPr>
                        <a:t>til</a:t>
                      </a:r>
                      <a:r>
                        <a:rPr lang="en-US" sz="1600" b="0" dirty="0">
                          <a:effectLst/>
                        </a:rPr>
                        <a:t> </a:t>
                      </a:r>
                      <a:r>
                        <a:rPr lang="en-US" sz="1600" b="0" dirty="0" err="1">
                          <a:effectLst/>
                        </a:rPr>
                        <a:t>tvunget</a:t>
                      </a:r>
                      <a:r>
                        <a:rPr lang="en-US" sz="1600" b="0" dirty="0">
                          <a:effectLst/>
                        </a:rPr>
                        <a:t> </a:t>
                      </a:r>
                      <a:r>
                        <a:rPr lang="en-US" sz="1600" b="0" dirty="0" err="1">
                          <a:effectLst/>
                        </a:rPr>
                        <a:t>psykisk</a:t>
                      </a:r>
                      <a:r>
                        <a:rPr lang="en-US" sz="1600" b="0" dirty="0">
                          <a:effectLst/>
                        </a:rPr>
                        <a:t> </a:t>
                      </a:r>
                      <a:r>
                        <a:rPr lang="en-US" sz="1600" b="0" dirty="0" err="1">
                          <a:effectLst/>
                        </a:rPr>
                        <a:t>helsevern</a:t>
                      </a:r>
                      <a:r>
                        <a:rPr lang="en-US" sz="1600" b="0" dirty="0">
                          <a:effectLst/>
                        </a:rPr>
                        <a:t> </a:t>
                      </a:r>
                      <a:r>
                        <a:rPr lang="en-US" sz="1600" b="0" dirty="0" err="1">
                          <a:effectLst/>
                        </a:rPr>
                        <a:t>uten</a:t>
                      </a:r>
                      <a:r>
                        <a:rPr lang="en-US" sz="1600" b="0" dirty="0">
                          <a:effectLst/>
                        </a:rPr>
                        <a:t> </a:t>
                      </a:r>
                      <a:r>
                        <a:rPr lang="en-US" sz="1600" b="0" dirty="0" err="1">
                          <a:effectLst/>
                        </a:rPr>
                        <a:t>døgn</a:t>
                      </a:r>
                      <a:r>
                        <a:rPr lang="en-US" sz="1600" b="0" dirty="0">
                          <a:effectLst/>
                        </a:rPr>
                        <a:t>’</a:t>
                      </a:r>
                    </a:p>
                    <a:p>
                      <a:pPr marL="0" marR="0">
                        <a:lnSpc>
                          <a:spcPts val="1000"/>
                        </a:lnSpc>
                        <a:spcBef>
                          <a:spcPts val="0"/>
                        </a:spcBef>
                        <a:spcAft>
                          <a:spcPts val="0"/>
                        </a:spcAft>
                      </a:pPr>
                      <a:endParaRPr lang="en-US" sz="1600" b="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txBody>
                  <a:tcPr marL="36195" marR="36195" marT="43180" marB="36195" anchor="ctr"/>
                </a:tc>
                <a:tc>
                  <a:txBody>
                    <a:bodyPr/>
                    <a:lstStyle/>
                    <a:p>
                      <a:pPr marL="0" marR="0" algn="ctr">
                        <a:lnSpc>
                          <a:spcPts val="1000"/>
                        </a:lnSpc>
                        <a:spcBef>
                          <a:spcPts val="0"/>
                        </a:spcBef>
                        <a:spcAft>
                          <a:spcPts val="0"/>
                        </a:spcAft>
                      </a:pPr>
                      <a:r>
                        <a:rPr lang="en-US" sz="1600" dirty="0">
                          <a:effectLst/>
                        </a:rPr>
                        <a:t>29</a:t>
                      </a:r>
                      <a:endParaRPr lang="en-US" sz="1600" dirty="0">
                        <a:solidFill>
                          <a:srgbClr val="000000"/>
                        </a:solidFill>
                        <a:effectLst/>
                        <a:latin typeface="Source Sans Pro" panose="020B0503030403020204" pitchFamily="34" charset="0"/>
                        <a:ea typeface="Times New Roman" panose="02020603050405020304" pitchFamily="18" charset="0"/>
                        <a:cs typeface="SourceSansPro-Regular"/>
                      </a:endParaRPr>
                    </a:p>
                  </a:txBody>
                  <a:tcPr marL="36195" marR="36195" marT="43180" marB="36195" anchor="ctr"/>
                </a:tc>
                <a:extLst>
                  <a:ext uri="{0D108BD9-81ED-4DB2-BD59-A6C34878D82A}">
                    <a16:rowId xmlns:a16="http://schemas.microsoft.com/office/drawing/2014/main" val="1263479817"/>
                  </a:ext>
                </a:extLst>
              </a:tr>
              <a:tr h="853174">
                <a:tc>
                  <a:txBody>
                    <a:bodyPr/>
                    <a:lstStyle/>
                    <a:p>
                      <a:pPr marL="0" marR="0">
                        <a:lnSpc>
                          <a:spcPts val="1000"/>
                        </a:lnSpc>
                        <a:spcBef>
                          <a:spcPts val="0"/>
                        </a:spcBef>
                        <a:spcAft>
                          <a:spcPts val="0"/>
                        </a:spcAft>
                      </a:pPr>
                      <a:endParaRPr lang="en-US" sz="1600" b="0" dirty="0">
                        <a:effectLst/>
                      </a:endParaRPr>
                    </a:p>
                    <a:p>
                      <a:pPr marL="0" marR="0">
                        <a:lnSpc>
                          <a:spcPts val="1000"/>
                        </a:lnSpc>
                        <a:spcBef>
                          <a:spcPts val="0"/>
                        </a:spcBef>
                        <a:spcAft>
                          <a:spcPts val="0"/>
                        </a:spcAft>
                      </a:pPr>
                      <a:r>
                        <a:rPr lang="en-US" sz="1600" b="0" dirty="0" err="1">
                          <a:effectLst/>
                        </a:rPr>
                        <a:t>Personer</a:t>
                      </a:r>
                      <a:r>
                        <a:rPr lang="en-US" sz="1600" b="0" dirty="0">
                          <a:effectLst/>
                        </a:rPr>
                        <a:t> med </a:t>
                      </a:r>
                      <a:r>
                        <a:rPr lang="en-US" sz="1600" b="0" dirty="0" err="1">
                          <a:effectLst/>
                        </a:rPr>
                        <a:t>alvorlig</a:t>
                      </a:r>
                      <a:r>
                        <a:rPr lang="en-US" sz="1600" b="0" dirty="0">
                          <a:effectLst/>
                        </a:rPr>
                        <a:t> </a:t>
                      </a:r>
                      <a:r>
                        <a:rPr lang="en-US" sz="1600" b="0" dirty="0" err="1">
                          <a:effectLst/>
                        </a:rPr>
                        <a:t>psykisk</a:t>
                      </a:r>
                      <a:r>
                        <a:rPr lang="en-US" sz="1600" b="0" dirty="0">
                          <a:effectLst/>
                        </a:rPr>
                        <a:t> </a:t>
                      </a:r>
                      <a:r>
                        <a:rPr lang="en-US" sz="1600" b="0" dirty="0" err="1">
                          <a:effectLst/>
                        </a:rPr>
                        <a:t>lidelse</a:t>
                      </a:r>
                      <a:r>
                        <a:rPr lang="en-US" sz="1600" b="0" dirty="0">
                          <a:effectLst/>
                        </a:rPr>
                        <a:t>, </a:t>
                      </a:r>
                      <a:r>
                        <a:rPr lang="en-US" sz="1600" b="0" dirty="0" err="1">
                          <a:effectLst/>
                        </a:rPr>
                        <a:t>vurdert</a:t>
                      </a:r>
                      <a:r>
                        <a:rPr lang="en-US" sz="1600" b="0" dirty="0">
                          <a:effectLst/>
                        </a:rPr>
                        <a:t> </a:t>
                      </a:r>
                      <a:r>
                        <a:rPr lang="en-US" sz="1600" b="0" dirty="0" err="1">
                          <a:effectLst/>
                        </a:rPr>
                        <a:t>forhøyet</a:t>
                      </a:r>
                      <a:r>
                        <a:rPr lang="en-US" sz="1600" b="0" dirty="0">
                          <a:effectLst/>
                        </a:rPr>
                        <a:t> </a:t>
                      </a:r>
                      <a:r>
                        <a:rPr lang="en-US" sz="1600" b="0" dirty="0" err="1">
                          <a:effectLst/>
                        </a:rPr>
                        <a:t>voldsrisiko</a:t>
                      </a:r>
                      <a:r>
                        <a:rPr lang="en-US" sz="1600" b="0" dirty="0">
                          <a:effectLst/>
                        </a:rPr>
                        <a:t>, </a:t>
                      </a:r>
                      <a:r>
                        <a:rPr lang="en-US" sz="1600" b="0" dirty="0" err="1">
                          <a:effectLst/>
                        </a:rPr>
                        <a:t>og</a:t>
                      </a:r>
                      <a:r>
                        <a:rPr lang="en-US" sz="1600" b="0" dirty="0">
                          <a:effectLst/>
                        </a:rPr>
                        <a:t> </a:t>
                      </a:r>
                      <a:r>
                        <a:rPr lang="en-US" sz="1600" b="0" dirty="0" err="1">
                          <a:effectLst/>
                        </a:rPr>
                        <a:t>utskrevet</a:t>
                      </a:r>
                      <a:r>
                        <a:rPr lang="en-US" sz="1600" b="0" dirty="0">
                          <a:effectLst/>
                        </a:rPr>
                        <a:t> </a:t>
                      </a:r>
                      <a:r>
                        <a:rPr lang="en-US" sz="1600" b="0" dirty="0" err="1">
                          <a:effectLst/>
                        </a:rPr>
                        <a:t>til</a:t>
                      </a:r>
                      <a:r>
                        <a:rPr lang="en-US" sz="1600" b="0" dirty="0">
                          <a:effectLst/>
                        </a:rPr>
                        <a:t> </a:t>
                      </a:r>
                      <a:r>
                        <a:rPr lang="en-US" sz="1600" b="0" dirty="0" err="1">
                          <a:effectLst/>
                        </a:rPr>
                        <a:t>tvunget</a:t>
                      </a:r>
                      <a:r>
                        <a:rPr lang="en-US" sz="1600" b="0" dirty="0">
                          <a:effectLst/>
                        </a:rPr>
                        <a:t> </a:t>
                      </a:r>
                      <a:r>
                        <a:rPr lang="en-US" sz="1600" b="0" dirty="0" err="1">
                          <a:effectLst/>
                        </a:rPr>
                        <a:t>psykisk</a:t>
                      </a:r>
                      <a:r>
                        <a:rPr lang="en-US" sz="1600" b="0" dirty="0">
                          <a:effectLst/>
                        </a:rPr>
                        <a:t> </a:t>
                      </a:r>
                      <a:r>
                        <a:rPr lang="en-US" sz="1600" b="0" dirty="0" err="1">
                          <a:effectLst/>
                        </a:rPr>
                        <a:t>helsevern</a:t>
                      </a:r>
                      <a:r>
                        <a:rPr lang="en-US" sz="1600" b="0" dirty="0">
                          <a:effectLst/>
                        </a:rPr>
                        <a:t> </a:t>
                      </a:r>
                      <a:r>
                        <a:rPr lang="en-US" sz="1600" b="0" dirty="0" err="1">
                          <a:effectLst/>
                        </a:rPr>
                        <a:t>utenfor</a:t>
                      </a:r>
                      <a:r>
                        <a:rPr lang="en-US" sz="1600" b="0" dirty="0">
                          <a:effectLst/>
                        </a:rPr>
                        <a:t> </a:t>
                      </a:r>
                      <a:r>
                        <a:rPr lang="en-US" sz="1600" b="0" dirty="0" err="1">
                          <a:effectLst/>
                        </a:rPr>
                        <a:t>døgninstitusjon</a:t>
                      </a:r>
                      <a:endParaRPr lang="en-US" sz="1600" b="0" dirty="0">
                        <a:effectLst/>
                      </a:endParaRPr>
                    </a:p>
                    <a:p>
                      <a:pPr marL="0" marR="0">
                        <a:lnSpc>
                          <a:spcPts val="1000"/>
                        </a:lnSpc>
                        <a:spcBef>
                          <a:spcPts val="0"/>
                        </a:spcBef>
                        <a:spcAft>
                          <a:spcPts val="0"/>
                        </a:spcAft>
                      </a:pPr>
                      <a:endParaRPr lang="en-US" sz="1600" b="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txBody>
                  <a:tcPr marL="36195" marR="36195" marT="43180" marB="36195" anchor="ctr"/>
                </a:tc>
                <a:tc>
                  <a:txBody>
                    <a:bodyPr/>
                    <a:lstStyle/>
                    <a:p>
                      <a:pPr marL="0" marR="0" algn="ctr">
                        <a:lnSpc>
                          <a:spcPts val="1000"/>
                        </a:lnSpc>
                        <a:spcBef>
                          <a:spcPts val="0"/>
                        </a:spcBef>
                        <a:spcAft>
                          <a:spcPts val="0"/>
                        </a:spcAft>
                      </a:pPr>
                      <a:r>
                        <a:rPr lang="en-US" sz="1600" dirty="0">
                          <a:effectLst/>
                        </a:rPr>
                        <a:t>36</a:t>
                      </a:r>
                      <a:endParaRPr lang="en-US" sz="1600" dirty="0">
                        <a:solidFill>
                          <a:srgbClr val="000000"/>
                        </a:solidFill>
                        <a:effectLst/>
                        <a:latin typeface="Source Sans Pro" panose="020B0503030403020204" pitchFamily="34" charset="0"/>
                        <a:ea typeface="Times New Roman" panose="02020603050405020304" pitchFamily="18" charset="0"/>
                        <a:cs typeface="SourceSansPro-Regular"/>
                      </a:endParaRPr>
                    </a:p>
                  </a:txBody>
                  <a:tcPr marL="36195" marR="36195" marT="43180" marB="36195" anchor="ctr"/>
                </a:tc>
                <a:extLst>
                  <a:ext uri="{0D108BD9-81ED-4DB2-BD59-A6C34878D82A}">
                    <a16:rowId xmlns:a16="http://schemas.microsoft.com/office/drawing/2014/main" val="2732452952"/>
                  </a:ext>
                </a:extLst>
              </a:tr>
              <a:tr h="1000476">
                <a:tc>
                  <a:txBody>
                    <a:bodyPr/>
                    <a:lstStyle/>
                    <a:p>
                      <a:pPr marL="0" marR="0" lvl="0" indent="0" algn="l" defTabSz="1125444" rtl="0" eaLnBrk="1" fontAlgn="auto" latinLnBrk="0" hangingPunct="1">
                        <a:lnSpc>
                          <a:spcPts val="1000"/>
                        </a:lnSpc>
                        <a:spcBef>
                          <a:spcPts val="0"/>
                        </a:spcBef>
                        <a:spcAft>
                          <a:spcPts val="0"/>
                        </a:spcAft>
                        <a:buClrTx/>
                        <a:buSzTx/>
                        <a:buFontTx/>
                        <a:buNone/>
                        <a:tabLst/>
                        <a:defRPr/>
                      </a:pPr>
                      <a:endParaRPr lang="en-US" sz="1600" b="0" dirty="0">
                        <a:effectLst/>
                      </a:endParaRPr>
                    </a:p>
                    <a:p>
                      <a:pPr marL="0" marR="0" lvl="0" indent="0" algn="l" defTabSz="1125444" rtl="0" eaLnBrk="1" fontAlgn="auto" latinLnBrk="0" hangingPunct="1">
                        <a:lnSpc>
                          <a:spcPts val="1000"/>
                        </a:lnSpc>
                        <a:spcBef>
                          <a:spcPts val="0"/>
                        </a:spcBef>
                        <a:spcAft>
                          <a:spcPts val="0"/>
                        </a:spcAft>
                        <a:buClrTx/>
                        <a:buSzTx/>
                        <a:buFontTx/>
                        <a:buNone/>
                        <a:tabLst/>
                        <a:defRPr/>
                      </a:pPr>
                      <a:r>
                        <a:rPr lang="en-US" sz="1600" b="0" dirty="0" err="1">
                          <a:effectLst/>
                        </a:rPr>
                        <a:t>Personer</a:t>
                      </a:r>
                      <a:r>
                        <a:rPr lang="en-US" sz="1600" b="0" dirty="0">
                          <a:effectLst/>
                        </a:rPr>
                        <a:t> </a:t>
                      </a:r>
                      <a:r>
                        <a:rPr lang="nb-NO" sz="1600" b="0" dirty="0">
                          <a:effectLst/>
                        </a:rPr>
                        <a:t>diagnostisert med alvorlig psykisk lidelse, eventuelt med samtidige rusproblemer, og hvor det foreligger en kjent forhøyet voldsrisiko vurdert av spesialisthelsetjeneste, eller av kommunen og /eller politi.</a:t>
                      </a:r>
                      <a:endParaRPr lang="en-US" sz="1600" b="0" dirty="0">
                        <a:effectLst/>
                      </a:endParaRPr>
                    </a:p>
                    <a:p>
                      <a:pPr marL="0" marR="0">
                        <a:lnSpc>
                          <a:spcPts val="1000"/>
                        </a:lnSpc>
                        <a:spcBef>
                          <a:spcPts val="0"/>
                        </a:spcBef>
                        <a:spcAft>
                          <a:spcPts val="0"/>
                        </a:spcAft>
                      </a:pPr>
                      <a:endParaRPr lang="en-US" sz="160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txBody>
                  <a:tcPr marL="36195" marR="36195" marT="43180" marB="36195" anchor="ctr"/>
                </a:tc>
                <a:tc>
                  <a:txBody>
                    <a:bodyPr/>
                    <a:lstStyle/>
                    <a:p>
                      <a:pPr marL="0" marR="0" algn="ctr">
                        <a:lnSpc>
                          <a:spcPts val="1000"/>
                        </a:lnSpc>
                        <a:spcBef>
                          <a:spcPts val="0"/>
                        </a:spcBef>
                        <a:spcAft>
                          <a:spcPts val="0"/>
                        </a:spcAft>
                      </a:pPr>
                      <a:r>
                        <a:rPr lang="en-US" sz="1600" dirty="0">
                          <a:effectLst/>
                        </a:rPr>
                        <a:t>37</a:t>
                      </a:r>
                      <a:endParaRPr lang="en-US" sz="1600" dirty="0">
                        <a:solidFill>
                          <a:srgbClr val="000000"/>
                        </a:solidFill>
                        <a:effectLst/>
                        <a:latin typeface="Source Sans Pro" panose="020B0503030403020204" pitchFamily="34" charset="0"/>
                        <a:ea typeface="Times New Roman" panose="02020603050405020304" pitchFamily="18" charset="0"/>
                        <a:cs typeface="SourceSansPro-Regular"/>
                      </a:endParaRPr>
                    </a:p>
                  </a:txBody>
                  <a:tcPr marL="36195" marR="36195" marT="43180" marB="36195" anchor="ctr"/>
                </a:tc>
                <a:extLst>
                  <a:ext uri="{0D108BD9-81ED-4DB2-BD59-A6C34878D82A}">
                    <a16:rowId xmlns:a16="http://schemas.microsoft.com/office/drawing/2014/main" val="3489807219"/>
                  </a:ext>
                </a:extLst>
              </a:tr>
              <a:tr h="936570">
                <a:tc>
                  <a:txBody>
                    <a:bodyPr/>
                    <a:lstStyle/>
                    <a:p>
                      <a:pPr marL="0" marR="0">
                        <a:lnSpc>
                          <a:spcPts val="1000"/>
                        </a:lnSpc>
                        <a:spcBef>
                          <a:spcPts val="0"/>
                        </a:spcBef>
                        <a:spcAft>
                          <a:spcPts val="0"/>
                        </a:spcAft>
                      </a:pPr>
                      <a:endParaRPr lang="nb-NO" sz="1600" b="0" dirty="0">
                        <a:effectLst/>
                      </a:endParaRPr>
                    </a:p>
                    <a:p>
                      <a:pPr marL="0" marR="0">
                        <a:lnSpc>
                          <a:spcPts val="1000"/>
                        </a:lnSpc>
                        <a:spcBef>
                          <a:spcPts val="0"/>
                        </a:spcBef>
                        <a:spcAft>
                          <a:spcPts val="0"/>
                        </a:spcAft>
                      </a:pPr>
                      <a:r>
                        <a:rPr lang="nb-NO" sz="1600" b="0" dirty="0">
                          <a:effectLst/>
                        </a:rPr>
                        <a:t>Personer som ikke er diagnostisert med alvorlig psykisk lidelse, men med omfattende psykiske helseplager, eventuelt samtidige rusproblemer og en kjent forhøyet voldsrisiko inkludert rusutløste psykoser, kognitiv svikt, m.m. </a:t>
                      </a:r>
                    </a:p>
                    <a:p>
                      <a:pPr marL="0" marR="0">
                        <a:lnSpc>
                          <a:spcPts val="1000"/>
                        </a:lnSpc>
                        <a:spcBef>
                          <a:spcPts val="0"/>
                        </a:spcBef>
                        <a:spcAft>
                          <a:spcPts val="0"/>
                        </a:spcAft>
                      </a:pPr>
                      <a:endParaRPr lang="en-US" sz="1600" b="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txBody>
                  <a:tcPr marL="36195" marR="36195" marT="43180" marB="36195" anchor="ctr"/>
                </a:tc>
                <a:tc>
                  <a:txBody>
                    <a:bodyPr/>
                    <a:lstStyle/>
                    <a:p>
                      <a:pPr marL="0" marR="0" algn="ctr">
                        <a:lnSpc>
                          <a:spcPts val="1000"/>
                        </a:lnSpc>
                        <a:spcBef>
                          <a:spcPts val="0"/>
                        </a:spcBef>
                        <a:spcAft>
                          <a:spcPts val="0"/>
                        </a:spcAft>
                      </a:pPr>
                      <a:r>
                        <a:rPr lang="en-US" sz="1600" dirty="0">
                          <a:solidFill>
                            <a:srgbClr val="000000"/>
                          </a:solidFill>
                          <a:effectLst/>
                          <a:latin typeface="Source Sans Pro" panose="020B0503030403020204" pitchFamily="34" charset="0"/>
                          <a:ea typeface="Times New Roman" panose="02020603050405020304" pitchFamily="18" charset="0"/>
                          <a:cs typeface="SourceSansPro-Regular"/>
                        </a:rPr>
                        <a:t>37</a:t>
                      </a:r>
                    </a:p>
                  </a:txBody>
                  <a:tcPr marL="36195" marR="36195" marT="43180" marB="36195" anchor="ctr"/>
                </a:tc>
                <a:extLst>
                  <a:ext uri="{0D108BD9-81ED-4DB2-BD59-A6C34878D82A}">
                    <a16:rowId xmlns:a16="http://schemas.microsoft.com/office/drawing/2014/main" val="3086540641"/>
                  </a:ext>
                </a:extLst>
              </a:tr>
            </a:tbl>
          </a:graphicData>
        </a:graphic>
      </p:graphicFrame>
      <p:sp>
        <p:nvSpPr>
          <p:cNvPr id="5" name="TextBox 4">
            <a:extLst>
              <a:ext uri="{FF2B5EF4-FFF2-40B4-BE49-F238E27FC236}">
                <a16:creationId xmlns:a16="http://schemas.microsoft.com/office/drawing/2014/main" id="{077EA311-8339-B15E-B24E-72EC7B0E7F99}"/>
              </a:ext>
            </a:extLst>
          </p:cNvPr>
          <p:cNvSpPr txBox="1"/>
          <p:nvPr/>
        </p:nvSpPr>
        <p:spPr>
          <a:xfrm>
            <a:off x="7248524" y="1368064"/>
            <a:ext cx="4267200" cy="4801314"/>
          </a:xfrm>
          <a:prstGeom prst="rect">
            <a:avLst/>
          </a:prstGeom>
          <a:noFill/>
        </p:spPr>
        <p:txBody>
          <a:bodyPr wrap="square" rtlCol="0">
            <a:spAutoFit/>
          </a:bodyPr>
          <a:lstStyle/>
          <a:p>
            <a:pPr marL="285750" indent="-285750">
              <a:buFont typeface="Arial" panose="020B0604020202020204" pitchFamily="34" charset="0"/>
              <a:buChar char="•"/>
            </a:pPr>
            <a:r>
              <a:rPr lang="nb-NO" dirty="0"/>
              <a:t>Ingen kommuner i utvalget med mindre enn 5000 innbyggere har brukere dømt til tvunget psykisk helsevern. 4 store har flere enn 10. Generelt stor variasjon. </a:t>
            </a:r>
          </a:p>
          <a:p>
            <a:pPr marL="285750" indent="-285750">
              <a:buFont typeface="Arial" panose="020B0604020202020204" pitchFamily="34" charset="0"/>
              <a:buChar char="•"/>
            </a:pPr>
            <a:r>
              <a:rPr lang="nb-NO" dirty="0"/>
              <a:t>Et konservativt estimat er at det er 134 brukere dømt til tvunget psykisk helsevern i de 29 kommunene  som har rapportert. </a:t>
            </a:r>
          </a:p>
          <a:p>
            <a:pPr marL="285750" indent="-285750">
              <a:buFont typeface="Arial" panose="020B0604020202020204" pitchFamily="34" charset="0"/>
              <a:buChar char="•"/>
            </a:pPr>
            <a:r>
              <a:rPr lang="nb-NO" dirty="0"/>
              <a:t>Et konservativt estimat er at det er 368 brukere med alvorlig psykisk lidelse utskrevet til tvunget psykisk helsevern (sivilrettslig vurdert) og med forhøyet voldsrisiko (36 kommuner).  </a:t>
            </a:r>
          </a:p>
          <a:p>
            <a:pPr marL="285750" indent="-285750">
              <a:buFont typeface="Arial" panose="020B0604020202020204" pitchFamily="34" charset="0"/>
              <a:buChar char="•"/>
            </a:pPr>
            <a:r>
              <a:rPr lang="nb-NO" dirty="0"/>
              <a:t>Nær alle kategorien utskrevet tvunget psykisk helsevern og forhøyet voldsrisiko oppgis å ha rusproblemer.</a:t>
            </a:r>
          </a:p>
        </p:txBody>
      </p:sp>
    </p:spTree>
    <p:extLst>
      <p:ext uri="{BB962C8B-B14F-4D97-AF65-F5344CB8AC3E}">
        <p14:creationId xmlns:p14="http://schemas.microsoft.com/office/powerpoint/2010/main" val="52910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0D3D-731C-B28C-59A9-ACC6A02F6F33}"/>
              </a:ext>
            </a:extLst>
          </p:cNvPr>
          <p:cNvSpPr>
            <a:spLocks noGrp="1"/>
          </p:cNvSpPr>
          <p:nvPr>
            <p:ph type="title"/>
          </p:nvPr>
        </p:nvSpPr>
        <p:spPr/>
        <p:txBody>
          <a:bodyPr/>
          <a:lstStyle/>
          <a:p>
            <a:r>
              <a:rPr lang="nb-NO" dirty="0"/>
              <a:t>Utfordringer ved bosetting</a:t>
            </a:r>
          </a:p>
        </p:txBody>
      </p:sp>
      <p:sp>
        <p:nvSpPr>
          <p:cNvPr id="3" name="Slide Number Placeholder 2">
            <a:extLst>
              <a:ext uri="{FF2B5EF4-FFF2-40B4-BE49-F238E27FC236}">
                <a16:creationId xmlns:a16="http://schemas.microsoft.com/office/drawing/2014/main" id="{D25EC38B-FAB1-11B7-E4FC-6773EE73DFC2}"/>
              </a:ext>
            </a:extLst>
          </p:cNvPr>
          <p:cNvSpPr>
            <a:spLocks noGrp="1"/>
          </p:cNvSpPr>
          <p:nvPr>
            <p:ph type="sldNum" sz="quarter" idx="11"/>
          </p:nvPr>
        </p:nvSpPr>
        <p:spPr/>
        <p:txBody>
          <a:bodyPr/>
          <a:lstStyle/>
          <a:p>
            <a:fld id="{84508DC5-9D8E-4DA9-9099-ADD04FAE20FA}" type="slidenum">
              <a:rPr lang="nb-NO" smtClean="0"/>
              <a:pPr/>
              <a:t>4</a:t>
            </a:fld>
            <a:endParaRPr lang="nb-NO" dirty="0"/>
          </a:p>
        </p:txBody>
      </p:sp>
      <p:sp>
        <p:nvSpPr>
          <p:cNvPr id="4" name="Content Placeholder 3">
            <a:extLst>
              <a:ext uri="{FF2B5EF4-FFF2-40B4-BE49-F238E27FC236}">
                <a16:creationId xmlns:a16="http://schemas.microsoft.com/office/drawing/2014/main" id="{79505562-8DD3-1587-82C3-927B2A641088}"/>
              </a:ext>
            </a:extLst>
          </p:cNvPr>
          <p:cNvSpPr>
            <a:spLocks noGrp="1"/>
          </p:cNvSpPr>
          <p:nvPr>
            <p:ph sz="quarter" idx="12"/>
          </p:nvPr>
        </p:nvSpPr>
        <p:spPr>
          <a:xfrm>
            <a:off x="822570" y="1534378"/>
            <a:ext cx="10546862" cy="4580672"/>
          </a:xfrm>
        </p:spPr>
        <p:txBody>
          <a:bodyPr>
            <a:normAutofit fontScale="92500" lnSpcReduction="20000"/>
          </a:bodyPr>
          <a:lstStyle/>
          <a:p>
            <a:r>
              <a:rPr lang="nb-NO" sz="3200" dirty="0"/>
              <a:t>Manglende boliger og boligmasse tilpasset målgruppen, mulighet for å ivareta hensyn til samfunnsvern, brukers helse, ansattes sikkerhet. </a:t>
            </a:r>
          </a:p>
          <a:p>
            <a:r>
              <a:rPr lang="nb-NO" sz="3200" dirty="0"/>
              <a:t>Spesialisthelsetjeneste kan beskrive behov for døgnbemanning, inn- og utgangskontroll, skjerming fra rus, tilrettelegging for ruskontroll, observasjon og utgangsfølge. </a:t>
            </a:r>
          </a:p>
          <a:p>
            <a:r>
              <a:rPr lang="nb-NO" sz="3200" dirty="0"/>
              <a:t>Særlig utfordring å gi egnede bo- og tjenestetilbud til brukere med sammensatte problemer, og voldsrisiko.</a:t>
            </a:r>
          </a:p>
          <a:p>
            <a:pPr lvl="1"/>
            <a:r>
              <a:rPr lang="en-US" sz="2707" dirty="0" err="1"/>
              <a:t>Samtidig</a:t>
            </a:r>
            <a:r>
              <a:rPr lang="en-US" sz="2707" dirty="0"/>
              <a:t> </a:t>
            </a:r>
            <a:r>
              <a:rPr lang="en-US" sz="2707" dirty="0" err="1"/>
              <a:t>rus</a:t>
            </a:r>
            <a:r>
              <a:rPr lang="en-US" sz="2707" dirty="0"/>
              <a:t>- </a:t>
            </a:r>
            <a:r>
              <a:rPr lang="en-US" sz="2707" dirty="0" err="1"/>
              <a:t>og</a:t>
            </a:r>
            <a:r>
              <a:rPr lang="en-US" sz="2707" dirty="0"/>
              <a:t> </a:t>
            </a:r>
            <a:r>
              <a:rPr lang="en-US" sz="2707" dirty="0" err="1"/>
              <a:t>psykisk</a:t>
            </a:r>
            <a:r>
              <a:rPr lang="en-US" sz="2707" dirty="0"/>
              <a:t> </a:t>
            </a:r>
            <a:r>
              <a:rPr lang="en-US" sz="2707" dirty="0" err="1"/>
              <a:t>lidelse</a:t>
            </a:r>
            <a:r>
              <a:rPr lang="en-US" sz="2707" dirty="0"/>
              <a:t> (ROP)</a:t>
            </a:r>
          </a:p>
          <a:p>
            <a:pPr lvl="1"/>
            <a:r>
              <a:rPr lang="en-US" sz="2707" dirty="0" err="1"/>
              <a:t>Samtidig</a:t>
            </a:r>
            <a:r>
              <a:rPr lang="en-US" sz="2707" dirty="0"/>
              <a:t> </a:t>
            </a:r>
            <a:r>
              <a:rPr lang="en-US" sz="2707" dirty="0" err="1"/>
              <a:t>rusmiddelbruk</a:t>
            </a:r>
            <a:r>
              <a:rPr lang="en-US" sz="2707" dirty="0"/>
              <a:t>.</a:t>
            </a:r>
          </a:p>
          <a:p>
            <a:pPr lvl="1"/>
            <a:r>
              <a:rPr lang="en-US" sz="2707" dirty="0" err="1"/>
              <a:t>Samtidig</a:t>
            </a:r>
            <a:r>
              <a:rPr lang="en-US" sz="2707" dirty="0"/>
              <a:t> </a:t>
            </a:r>
            <a:r>
              <a:rPr lang="en-US" sz="2707" dirty="0" err="1"/>
              <a:t>nedsatt</a:t>
            </a:r>
            <a:r>
              <a:rPr lang="en-US" sz="2707" dirty="0"/>
              <a:t> </a:t>
            </a:r>
            <a:r>
              <a:rPr lang="en-US" sz="2707" dirty="0" err="1"/>
              <a:t>kognitive</a:t>
            </a:r>
            <a:r>
              <a:rPr lang="en-US" sz="2707" dirty="0"/>
              <a:t> </a:t>
            </a:r>
            <a:r>
              <a:rPr lang="en-US" sz="2707" dirty="0" err="1"/>
              <a:t>ferdigheter</a:t>
            </a:r>
            <a:r>
              <a:rPr lang="en-US" sz="2707" dirty="0"/>
              <a:t>, </a:t>
            </a:r>
            <a:r>
              <a:rPr lang="en-US" sz="2707" dirty="0" err="1"/>
              <a:t>utviklingshemming</a:t>
            </a:r>
            <a:r>
              <a:rPr lang="en-US" sz="2707" dirty="0"/>
              <a:t>. </a:t>
            </a:r>
          </a:p>
          <a:p>
            <a:pPr lvl="1"/>
            <a:r>
              <a:rPr lang="en-US" sz="2707" dirty="0" err="1"/>
              <a:t>Brukere</a:t>
            </a:r>
            <a:r>
              <a:rPr lang="en-US" sz="2707" dirty="0"/>
              <a:t> </a:t>
            </a:r>
            <a:r>
              <a:rPr lang="en-US" sz="2707" dirty="0" err="1"/>
              <a:t>som</a:t>
            </a:r>
            <a:r>
              <a:rPr lang="en-US" sz="2707" dirty="0"/>
              <a:t> </a:t>
            </a:r>
            <a:r>
              <a:rPr lang="en-US" sz="2707" dirty="0" err="1"/>
              <a:t>ikke</a:t>
            </a:r>
            <a:r>
              <a:rPr lang="en-US" sz="2707" dirty="0"/>
              <a:t> </a:t>
            </a:r>
            <a:r>
              <a:rPr lang="en-US" sz="2707" dirty="0" err="1"/>
              <a:t>ønsker</a:t>
            </a:r>
            <a:r>
              <a:rPr lang="en-US" sz="2707" dirty="0"/>
              <a:t> </a:t>
            </a:r>
            <a:r>
              <a:rPr lang="en-US" sz="2707" dirty="0" err="1"/>
              <a:t>tjenester</a:t>
            </a:r>
            <a:r>
              <a:rPr lang="en-US" sz="2707" dirty="0"/>
              <a:t>. </a:t>
            </a:r>
          </a:p>
          <a:p>
            <a:pPr lvl="1"/>
            <a:endParaRPr lang="nb-NO" sz="2707" dirty="0"/>
          </a:p>
          <a:p>
            <a:pPr lvl="1"/>
            <a:endParaRPr lang="nb-NO" sz="2707" dirty="0"/>
          </a:p>
          <a:p>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141872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DDBF-0B6F-DD08-2F2F-BDC695947DFC}"/>
              </a:ext>
            </a:extLst>
          </p:cNvPr>
          <p:cNvSpPr>
            <a:spLocks noGrp="1"/>
          </p:cNvSpPr>
          <p:nvPr>
            <p:ph type="title"/>
          </p:nvPr>
        </p:nvSpPr>
        <p:spPr/>
        <p:txBody>
          <a:bodyPr/>
          <a:lstStyle/>
          <a:p>
            <a:r>
              <a:rPr lang="nb-NO" dirty="0"/>
              <a:t>Kjøp av private bo- og tjenestetilbud</a:t>
            </a:r>
          </a:p>
        </p:txBody>
      </p:sp>
      <p:sp>
        <p:nvSpPr>
          <p:cNvPr id="3" name="Slide Number Placeholder 2">
            <a:extLst>
              <a:ext uri="{FF2B5EF4-FFF2-40B4-BE49-F238E27FC236}">
                <a16:creationId xmlns:a16="http://schemas.microsoft.com/office/drawing/2014/main" id="{1F13F80D-B83C-9BB0-6CC0-F022BC2091A3}"/>
              </a:ext>
            </a:extLst>
          </p:cNvPr>
          <p:cNvSpPr>
            <a:spLocks noGrp="1"/>
          </p:cNvSpPr>
          <p:nvPr>
            <p:ph type="sldNum" sz="quarter" idx="11"/>
          </p:nvPr>
        </p:nvSpPr>
        <p:spPr/>
        <p:txBody>
          <a:bodyPr/>
          <a:lstStyle/>
          <a:p>
            <a:fld id="{84508DC5-9D8E-4DA9-9099-ADD04FAE20FA}" type="slidenum">
              <a:rPr lang="nb-NO" smtClean="0"/>
              <a:pPr/>
              <a:t>5</a:t>
            </a:fld>
            <a:endParaRPr lang="nb-NO" dirty="0"/>
          </a:p>
        </p:txBody>
      </p:sp>
      <p:sp>
        <p:nvSpPr>
          <p:cNvPr id="4" name="Content Placeholder 3">
            <a:extLst>
              <a:ext uri="{FF2B5EF4-FFF2-40B4-BE49-F238E27FC236}">
                <a16:creationId xmlns:a16="http://schemas.microsoft.com/office/drawing/2014/main" id="{DD2DC51F-CDAB-748A-F859-6AF8215ACE6A}"/>
              </a:ext>
            </a:extLst>
          </p:cNvPr>
          <p:cNvSpPr>
            <a:spLocks noGrp="1"/>
          </p:cNvSpPr>
          <p:nvPr>
            <p:ph sz="quarter" idx="12"/>
          </p:nvPr>
        </p:nvSpPr>
        <p:spPr/>
        <p:txBody>
          <a:bodyPr>
            <a:normAutofit fontScale="92500" lnSpcReduction="20000"/>
          </a:bodyPr>
          <a:lstStyle/>
          <a:p>
            <a:r>
              <a:rPr lang="nb-NO" sz="3000" dirty="0"/>
              <a:t>17 av 36 kommuner som har brukere utskrevet til tvunget psykisk helsevern (sivilrettslig vurdering) og med forhøyet voldsrisiko, kjøper plasser i private bo-, behandlings- eller omsorgstilbud . </a:t>
            </a:r>
          </a:p>
          <a:p>
            <a:r>
              <a:rPr lang="nb-NO" sz="3000" dirty="0">
                <a:effectLst/>
                <a:ea typeface="Times New Roman" panose="02020603050405020304" pitchFamily="18" charset="0"/>
                <a:cs typeface="Times New Roman" panose="02020603050405020304" pitchFamily="18" charset="0"/>
              </a:rPr>
              <a:t>10 av 29 kommunene som har brukere dømt til tvunget psykisk helsevern kjøper private plasser.</a:t>
            </a:r>
          </a:p>
          <a:p>
            <a:endParaRPr lang="nb-NO" sz="3000" dirty="0">
              <a:ea typeface="Times New Roman" panose="02020603050405020304" pitchFamily="18" charset="0"/>
              <a:cs typeface="Times New Roman" panose="02020603050405020304" pitchFamily="18" charset="0"/>
            </a:endParaRPr>
          </a:p>
          <a:p>
            <a:r>
              <a:rPr lang="nb-NO" sz="3000" dirty="0">
                <a:effectLst/>
                <a:ea typeface="Times New Roman" panose="02020603050405020304" pitchFamily="18" charset="0"/>
                <a:cs typeface="Times New Roman" panose="02020603050405020304" pitchFamily="18" charset="0"/>
              </a:rPr>
              <a:t>Flere </a:t>
            </a:r>
            <a:r>
              <a:rPr lang="nb-NO" sz="3000" dirty="0">
                <a:ea typeface="Times New Roman" panose="02020603050405020304" pitchFamily="18" charset="0"/>
                <a:cs typeface="Times New Roman" panose="02020603050405020304" pitchFamily="18" charset="0"/>
              </a:rPr>
              <a:t>årsaker til kjøp, men blant annet: </a:t>
            </a:r>
          </a:p>
          <a:p>
            <a:pPr lvl="1"/>
            <a:r>
              <a:rPr lang="nb-NO" sz="2014" dirty="0">
                <a:ea typeface="Times New Roman" panose="02020603050405020304" pitchFamily="18" charset="0"/>
                <a:cs typeface="Times New Roman" panose="02020603050405020304" pitchFamily="18" charset="0"/>
              </a:rPr>
              <a:t>Ikke mulighet til å følge opp spesialisthelsetjenestens vurdering av behov for begrensinger eller kontroll av brukers livsførsel, bevegelsesfrihet, utgangsbegrensninger i bolig mm. </a:t>
            </a:r>
          </a:p>
          <a:p>
            <a:pPr lvl="1"/>
            <a:r>
              <a:rPr lang="nb-NO" sz="2014" dirty="0">
                <a:ea typeface="Times New Roman" panose="02020603050405020304" pitchFamily="18" charset="0"/>
                <a:cs typeface="Times New Roman" panose="02020603050405020304" pitchFamily="18" charset="0"/>
              </a:rPr>
              <a:t>Historikk i nærmiljø gjør det krevende å etablere et godt botilbud. </a:t>
            </a:r>
          </a:p>
          <a:p>
            <a:pPr lvl="1"/>
            <a:r>
              <a:rPr lang="nb-NO" sz="2014" dirty="0">
                <a:ea typeface="Times New Roman" panose="02020603050405020304" pitchFamily="18" charset="0"/>
                <a:cs typeface="Times New Roman" panose="02020603050405020304" pitchFamily="18" charset="0"/>
              </a:rPr>
              <a:t>Behov for heldøgnbemanning</a:t>
            </a:r>
          </a:p>
          <a:p>
            <a:pPr lvl="1"/>
            <a:r>
              <a:rPr lang="nb-NO" sz="2014" dirty="0">
                <a:ea typeface="Times New Roman" panose="02020603050405020304" pitchFamily="18" charset="0"/>
                <a:cs typeface="Times New Roman" panose="02020603050405020304" pitchFamily="18" charset="0"/>
              </a:rPr>
              <a:t>Tar tid å få etablert et egnet botilbud i kommunen. </a:t>
            </a:r>
          </a:p>
          <a:p>
            <a:pPr lvl="1"/>
            <a:endParaRPr lang="nb-NO" sz="2014" dirty="0">
              <a:ea typeface="Times New Roman" panose="02020603050405020304" pitchFamily="18" charset="0"/>
              <a:cs typeface="Times New Roman" panose="02020603050405020304" pitchFamily="18" charset="0"/>
            </a:endParaRPr>
          </a:p>
          <a:p>
            <a:pPr lvl="1"/>
            <a:endParaRPr lang="nb-NO" sz="2507" dirty="0">
              <a:effectLst/>
              <a:ea typeface="Times New Roman" panose="02020603050405020304" pitchFamily="18"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31831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BD71-5AB4-16D4-5187-21D795DEC501}"/>
              </a:ext>
            </a:extLst>
          </p:cNvPr>
          <p:cNvSpPr>
            <a:spLocks noGrp="1"/>
          </p:cNvSpPr>
          <p:nvPr>
            <p:ph type="title"/>
          </p:nvPr>
        </p:nvSpPr>
        <p:spPr/>
        <p:txBody>
          <a:bodyPr/>
          <a:lstStyle/>
          <a:p>
            <a:r>
              <a:rPr lang="nb-NO" dirty="0"/>
              <a:t>Voldsrisikovurderinger</a:t>
            </a:r>
          </a:p>
        </p:txBody>
      </p:sp>
      <p:sp>
        <p:nvSpPr>
          <p:cNvPr id="3" name="Slide Number Placeholder 2">
            <a:extLst>
              <a:ext uri="{FF2B5EF4-FFF2-40B4-BE49-F238E27FC236}">
                <a16:creationId xmlns:a16="http://schemas.microsoft.com/office/drawing/2014/main" id="{1AF085DF-FFE8-AEA6-042D-341A6AB45322}"/>
              </a:ext>
            </a:extLst>
          </p:cNvPr>
          <p:cNvSpPr>
            <a:spLocks noGrp="1"/>
          </p:cNvSpPr>
          <p:nvPr>
            <p:ph type="sldNum" sz="quarter" idx="11"/>
          </p:nvPr>
        </p:nvSpPr>
        <p:spPr/>
        <p:txBody>
          <a:bodyPr/>
          <a:lstStyle/>
          <a:p>
            <a:fld id="{84508DC5-9D8E-4DA9-9099-ADD04FAE20FA}" type="slidenum">
              <a:rPr lang="nb-NO" smtClean="0"/>
              <a:pPr/>
              <a:t>6</a:t>
            </a:fld>
            <a:endParaRPr lang="nb-NO" dirty="0"/>
          </a:p>
        </p:txBody>
      </p:sp>
      <p:sp>
        <p:nvSpPr>
          <p:cNvPr id="4" name="Content Placeholder 3">
            <a:extLst>
              <a:ext uri="{FF2B5EF4-FFF2-40B4-BE49-F238E27FC236}">
                <a16:creationId xmlns:a16="http://schemas.microsoft.com/office/drawing/2014/main" id="{955D777F-C8DC-BECB-1B36-793198A94F5D}"/>
              </a:ext>
            </a:extLst>
          </p:cNvPr>
          <p:cNvSpPr>
            <a:spLocks noGrp="1"/>
          </p:cNvSpPr>
          <p:nvPr>
            <p:ph sz="quarter" idx="12"/>
          </p:nvPr>
        </p:nvSpPr>
        <p:spPr/>
        <p:txBody>
          <a:bodyPr>
            <a:normAutofit fontScale="85000" lnSpcReduction="20000"/>
          </a:bodyPr>
          <a:lstStyle/>
          <a:p>
            <a:r>
              <a:rPr lang="nb-NO" dirty="0"/>
              <a:t>Stor variasjon i tilgang til voldsrisikovurderinger fra spesialisthelsetjeneste når personer i målgruppen meldes utskrivningsklar og med behov for bolig og tjenester. </a:t>
            </a:r>
          </a:p>
          <a:p>
            <a:pPr lvl="1"/>
            <a:r>
              <a:rPr lang="nb-NO" dirty="0"/>
              <a:t>Utfordringer med at voldsrisikovurderingene må etterspørres, gir begrenset informasjon, kommer sent i utskrivningsforløpet. </a:t>
            </a:r>
          </a:p>
          <a:p>
            <a:pPr lvl="1"/>
            <a:r>
              <a:rPr lang="nb-NO" dirty="0"/>
              <a:t>Utfordring med at fungering i lokal kontekst ikke tas hensyn til i voldsrisikovurdering. </a:t>
            </a:r>
          </a:p>
          <a:p>
            <a:pPr lvl="1"/>
            <a:r>
              <a:rPr lang="nb-NO" dirty="0"/>
              <a:t>17 av 42 kommuner har erfaring med at de blir involvert i voldsrisikovurdering ved at det innhentes informasjon om brukers historikk i nærmiljø eller fungering i bomiljø. </a:t>
            </a:r>
          </a:p>
        </p:txBody>
      </p:sp>
    </p:spTree>
    <p:extLst>
      <p:ext uri="{BB962C8B-B14F-4D97-AF65-F5344CB8AC3E}">
        <p14:creationId xmlns:p14="http://schemas.microsoft.com/office/powerpoint/2010/main" val="243669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2AA3-86D7-8996-29F5-5FF615FFB4B9}"/>
              </a:ext>
            </a:extLst>
          </p:cNvPr>
          <p:cNvSpPr>
            <a:spLocks noGrp="1"/>
          </p:cNvSpPr>
          <p:nvPr>
            <p:ph type="title"/>
          </p:nvPr>
        </p:nvSpPr>
        <p:spPr>
          <a:xfrm>
            <a:off x="822570" y="1"/>
            <a:ext cx="11064630" cy="1106236"/>
          </a:xfrm>
        </p:spPr>
        <p:txBody>
          <a:bodyPr>
            <a:noAutofit/>
          </a:bodyPr>
          <a:lstStyle/>
          <a:p>
            <a:r>
              <a:rPr lang="nb-NO" sz="3700" dirty="0"/>
              <a:t>Uenighet om hvorvidt pasienter er utskrivningsklar</a:t>
            </a:r>
          </a:p>
        </p:txBody>
      </p:sp>
      <p:sp>
        <p:nvSpPr>
          <p:cNvPr id="3" name="Slide Number Placeholder 2">
            <a:extLst>
              <a:ext uri="{FF2B5EF4-FFF2-40B4-BE49-F238E27FC236}">
                <a16:creationId xmlns:a16="http://schemas.microsoft.com/office/drawing/2014/main" id="{00961DD1-C36F-1EA3-B579-26FB54B4D892}"/>
              </a:ext>
            </a:extLst>
          </p:cNvPr>
          <p:cNvSpPr>
            <a:spLocks noGrp="1"/>
          </p:cNvSpPr>
          <p:nvPr>
            <p:ph type="sldNum" sz="quarter" idx="11"/>
          </p:nvPr>
        </p:nvSpPr>
        <p:spPr/>
        <p:txBody>
          <a:bodyPr/>
          <a:lstStyle/>
          <a:p>
            <a:fld id="{84508DC5-9D8E-4DA9-9099-ADD04FAE20FA}" type="slidenum">
              <a:rPr lang="nb-NO" smtClean="0"/>
              <a:pPr/>
              <a:t>7</a:t>
            </a:fld>
            <a:endParaRPr lang="nb-NO" dirty="0"/>
          </a:p>
        </p:txBody>
      </p:sp>
      <p:sp>
        <p:nvSpPr>
          <p:cNvPr id="4" name="Content Placeholder 3">
            <a:extLst>
              <a:ext uri="{FF2B5EF4-FFF2-40B4-BE49-F238E27FC236}">
                <a16:creationId xmlns:a16="http://schemas.microsoft.com/office/drawing/2014/main" id="{7CA1D225-506F-D84E-6A0D-A34D2E436D5B}"/>
              </a:ext>
            </a:extLst>
          </p:cNvPr>
          <p:cNvSpPr>
            <a:spLocks noGrp="1"/>
          </p:cNvSpPr>
          <p:nvPr>
            <p:ph sz="quarter" idx="12"/>
          </p:nvPr>
        </p:nvSpPr>
        <p:spPr/>
        <p:txBody>
          <a:bodyPr>
            <a:normAutofit fontScale="77500" lnSpcReduction="20000"/>
          </a:bodyPr>
          <a:lstStyle/>
          <a:p>
            <a:r>
              <a:rPr lang="nb-NO" dirty="0"/>
              <a:t>36 av 42 kommuner har erfart av pasienter vurdert til tvunget psykisk helsevern meldes utskrivningsklar og hvor de er uenige i dette (3 har ikke erfart dette, 3 vet ikke) . </a:t>
            </a:r>
          </a:p>
          <a:p>
            <a:r>
              <a:rPr lang="nb-NO" dirty="0"/>
              <a:t>28 av 42 kommuner har erfart at personer dømt til tvunget psykisk helsevern meldes utskrivningsklar og hvor de er uenig i dette (10 har ikke erfart dette, 4 vet ikke).</a:t>
            </a:r>
          </a:p>
          <a:p>
            <a:r>
              <a:rPr lang="nb-NO" dirty="0"/>
              <a:t>Uenighet ofte relatert til at pasienten beskrives å ha behov for heldøgntjenester og kontrollregimer (24 av 42 kommuner), uenighet om pasientenes funksjonsnivå (21 av 42), og manglende opplegg for ivaretakelse av samfunnsvern (19 av 42). </a:t>
            </a:r>
          </a:p>
          <a:p>
            <a:endParaRPr lang="nb-NO" dirty="0"/>
          </a:p>
        </p:txBody>
      </p:sp>
    </p:spTree>
    <p:extLst>
      <p:ext uri="{BB962C8B-B14F-4D97-AF65-F5344CB8AC3E}">
        <p14:creationId xmlns:p14="http://schemas.microsoft.com/office/powerpoint/2010/main" val="74201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6A98-568B-2FA0-05F6-90DA9DC54F6D}"/>
              </a:ext>
            </a:extLst>
          </p:cNvPr>
          <p:cNvSpPr>
            <a:spLocks noGrp="1"/>
          </p:cNvSpPr>
          <p:nvPr>
            <p:ph type="title"/>
          </p:nvPr>
        </p:nvSpPr>
        <p:spPr/>
        <p:txBody>
          <a:bodyPr>
            <a:noAutofit/>
          </a:bodyPr>
          <a:lstStyle/>
          <a:p>
            <a:r>
              <a:rPr lang="nb-NO" sz="3600" dirty="0"/>
              <a:t>Kostnadsanalyse merutgifter voldsrisiko og hensyn til samfunnsvern</a:t>
            </a:r>
          </a:p>
        </p:txBody>
      </p:sp>
      <p:sp>
        <p:nvSpPr>
          <p:cNvPr id="3" name="Slide Number Placeholder 2">
            <a:extLst>
              <a:ext uri="{FF2B5EF4-FFF2-40B4-BE49-F238E27FC236}">
                <a16:creationId xmlns:a16="http://schemas.microsoft.com/office/drawing/2014/main" id="{D48213C9-3636-B0CA-58B1-33A8B3A6E334}"/>
              </a:ext>
            </a:extLst>
          </p:cNvPr>
          <p:cNvSpPr>
            <a:spLocks noGrp="1"/>
          </p:cNvSpPr>
          <p:nvPr>
            <p:ph type="sldNum" sz="quarter" idx="11"/>
          </p:nvPr>
        </p:nvSpPr>
        <p:spPr/>
        <p:txBody>
          <a:bodyPr/>
          <a:lstStyle/>
          <a:p>
            <a:fld id="{84508DC5-9D8E-4DA9-9099-ADD04FAE20FA}" type="slidenum">
              <a:rPr lang="nb-NO" smtClean="0"/>
              <a:pPr/>
              <a:t>8</a:t>
            </a:fld>
            <a:endParaRPr lang="nb-NO" dirty="0"/>
          </a:p>
        </p:txBody>
      </p:sp>
      <p:sp>
        <p:nvSpPr>
          <p:cNvPr id="4" name="Content Placeholder 3">
            <a:extLst>
              <a:ext uri="{FF2B5EF4-FFF2-40B4-BE49-F238E27FC236}">
                <a16:creationId xmlns:a16="http://schemas.microsoft.com/office/drawing/2014/main" id="{C2374E11-D5CF-C084-70C2-5AF2474D789B}"/>
              </a:ext>
            </a:extLst>
          </p:cNvPr>
          <p:cNvSpPr>
            <a:spLocks noGrp="1"/>
          </p:cNvSpPr>
          <p:nvPr>
            <p:ph sz="quarter" idx="12"/>
          </p:nvPr>
        </p:nvSpPr>
        <p:spPr>
          <a:xfrm>
            <a:off x="813268" y="1384024"/>
            <a:ext cx="10616732" cy="4673876"/>
          </a:xfrm>
        </p:spPr>
        <p:txBody>
          <a:bodyPr>
            <a:normAutofit fontScale="47500" lnSpcReduction="20000"/>
          </a:bodyPr>
          <a:lstStyle/>
          <a:p>
            <a:pPr marL="571500" indent="-571500">
              <a:buFont typeface="Arial" panose="020B0604020202020204" pitchFamily="34" charset="0"/>
              <a:buChar char="•"/>
            </a:pPr>
            <a:r>
              <a:rPr lang="nb-NO" sz="4000" b="0" dirty="0"/>
              <a:t>Behov for ekstra bemanning den største kostnadsdriveren.</a:t>
            </a:r>
          </a:p>
          <a:p>
            <a:pPr marL="571500" indent="-571500">
              <a:buFont typeface="Arial" panose="020B0604020202020204" pitchFamily="34" charset="0"/>
              <a:buChar char="•"/>
            </a:pPr>
            <a:r>
              <a:rPr lang="nb-NO" sz="4000" b="0" dirty="0"/>
              <a:t>Kostnader for kjøp av bo- og tjenestetilbud.</a:t>
            </a:r>
          </a:p>
          <a:p>
            <a:pPr marL="571500" indent="-571500">
              <a:buFont typeface="Arial" panose="020B0604020202020204" pitchFamily="34" charset="0"/>
              <a:buChar char="•"/>
            </a:pPr>
            <a:r>
              <a:rPr lang="nb-NO" sz="4000" b="0" dirty="0"/>
              <a:t>Kostnader for tilpasning av bygg, og tilgang til egnede boliger. </a:t>
            </a:r>
          </a:p>
          <a:p>
            <a:pPr marL="571500" indent="-571500">
              <a:buFont typeface="Arial" panose="020B0604020202020204" pitchFamily="34" charset="0"/>
              <a:buChar char="•"/>
            </a:pPr>
            <a:r>
              <a:rPr lang="nb-NO" sz="4000" b="0" dirty="0"/>
              <a:t>Sikkerhetstiltak.</a:t>
            </a:r>
          </a:p>
          <a:p>
            <a:pPr marL="571500" indent="-571500">
              <a:buFont typeface="Arial" panose="020B0604020202020204" pitchFamily="34" charset="0"/>
              <a:buChar char="•"/>
            </a:pPr>
            <a:r>
              <a:rPr lang="nb-NO" sz="4000" b="0" dirty="0"/>
              <a:t>Kompetanseheving.</a:t>
            </a:r>
          </a:p>
          <a:p>
            <a:pPr marL="571500" indent="-571500">
              <a:buFont typeface="Arial" panose="020B0604020202020204" pitchFamily="34" charset="0"/>
              <a:buChar char="•"/>
            </a:pPr>
            <a:r>
              <a:rPr lang="nb-NO" sz="4000" b="0" dirty="0"/>
              <a:t>Administrasjonskostnader: Planlegging, intern møtevirksomhet og dialog med spesialisthelsetjenesten.</a:t>
            </a:r>
          </a:p>
          <a:p>
            <a:pPr marL="571500" indent="-571500">
              <a:buFont typeface="Arial" panose="020B0604020202020204" pitchFamily="34" charset="0"/>
              <a:buChar char="•"/>
            </a:pPr>
            <a:r>
              <a:rPr lang="nb-NO" sz="4000" b="0" dirty="0"/>
              <a:t>Kompetanseheving.</a:t>
            </a:r>
          </a:p>
          <a:p>
            <a:pPr marL="571500" indent="-571500">
              <a:buFont typeface="Arial" panose="020B0604020202020204" pitchFamily="34" charset="0"/>
              <a:buChar char="•"/>
            </a:pPr>
            <a:r>
              <a:rPr lang="nb-NO" sz="4000" b="0" dirty="0"/>
              <a:t>Økt sykefravær og høyere turnover.</a:t>
            </a:r>
          </a:p>
          <a:p>
            <a:endParaRPr lang="nb-NO" sz="4000" b="0" dirty="0"/>
          </a:p>
          <a:p>
            <a:pPr marL="571500" indent="-571500">
              <a:buFont typeface="Arial" panose="020B0604020202020204" pitchFamily="34" charset="0"/>
              <a:buChar char="•"/>
            </a:pPr>
            <a:r>
              <a:rPr lang="nb-NO" sz="4000" b="0" dirty="0"/>
              <a:t>Årlige kostnader per bruker kan være mange millioner kroner, spesielt ved enetiltak og tett bemanning.</a:t>
            </a:r>
          </a:p>
          <a:p>
            <a:pPr marL="571500" indent="-571500">
              <a:buFont typeface="Arial" panose="020B0604020202020204" pitchFamily="34" charset="0"/>
              <a:buChar char="•"/>
            </a:pPr>
            <a:r>
              <a:rPr lang="nb-NO" sz="4000" b="0" dirty="0"/>
              <a:t>Ekstra ressursbruk for legevakt, politi, ambulanse og brannvesen ikke inkludert i undersøkelsen.</a:t>
            </a:r>
          </a:p>
          <a:p>
            <a:pPr marL="571500" indent="-571500"/>
            <a:r>
              <a:rPr lang="nb-NO" sz="4000" b="0" dirty="0"/>
              <a:t>Samfunnsøkonomiske kostnader antagelig høyere enn det som er kartlagt i undersøkelsen.</a:t>
            </a:r>
          </a:p>
          <a:p>
            <a:pPr marL="571500" indent="-571500">
              <a:buFont typeface="Arial" panose="020B0604020202020204" pitchFamily="34" charset="0"/>
              <a:buChar char="•"/>
            </a:pPr>
            <a:endParaRPr lang="nb-NO" sz="4000" b="0" dirty="0"/>
          </a:p>
          <a:p>
            <a:pPr marL="0" indent="0">
              <a:buNone/>
            </a:pPr>
            <a:endParaRPr lang="nb-NO" dirty="0"/>
          </a:p>
        </p:txBody>
      </p:sp>
    </p:spTree>
    <p:extLst>
      <p:ext uri="{BB962C8B-B14F-4D97-AF65-F5344CB8AC3E}">
        <p14:creationId xmlns:p14="http://schemas.microsoft.com/office/powerpoint/2010/main" val="15235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3494-EC0F-E62B-1AEE-585D217572E2}"/>
              </a:ext>
            </a:extLst>
          </p:cNvPr>
          <p:cNvSpPr>
            <a:spLocks noGrp="1"/>
          </p:cNvSpPr>
          <p:nvPr>
            <p:ph type="title"/>
          </p:nvPr>
        </p:nvSpPr>
        <p:spPr/>
        <p:txBody>
          <a:bodyPr/>
          <a:lstStyle/>
          <a:p>
            <a:r>
              <a:rPr lang="nb-NO" dirty="0"/>
              <a:t>Kostnadsanalyse</a:t>
            </a:r>
          </a:p>
        </p:txBody>
      </p:sp>
      <p:sp>
        <p:nvSpPr>
          <p:cNvPr id="3" name="Slide Number Placeholder 2">
            <a:extLst>
              <a:ext uri="{FF2B5EF4-FFF2-40B4-BE49-F238E27FC236}">
                <a16:creationId xmlns:a16="http://schemas.microsoft.com/office/drawing/2014/main" id="{1832AE5A-8EB3-CC8D-ACFC-3472C9776A1D}"/>
              </a:ext>
            </a:extLst>
          </p:cNvPr>
          <p:cNvSpPr>
            <a:spLocks noGrp="1"/>
          </p:cNvSpPr>
          <p:nvPr>
            <p:ph type="sldNum" sz="quarter" idx="11"/>
          </p:nvPr>
        </p:nvSpPr>
        <p:spPr/>
        <p:txBody>
          <a:bodyPr/>
          <a:lstStyle/>
          <a:p>
            <a:fld id="{84508DC5-9D8E-4DA9-9099-ADD04FAE20FA}" type="slidenum">
              <a:rPr lang="nb-NO" smtClean="0"/>
              <a:pPr/>
              <a:t>9</a:t>
            </a:fld>
            <a:endParaRPr lang="nb-NO" dirty="0"/>
          </a:p>
        </p:txBody>
      </p:sp>
      <p:sp>
        <p:nvSpPr>
          <p:cNvPr id="4" name="Content Placeholder 3">
            <a:extLst>
              <a:ext uri="{FF2B5EF4-FFF2-40B4-BE49-F238E27FC236}">
                <a16:creationId xmlns:a16="http://schemas.microsoft.com/office/drawing/2014/main" id="{EBF677DE-7CF9-B932-0F93-1FCA1A8D7817}"/>
              </a:ext>
            </a:extLst>
          </p:cNvPr>
          <p:cNvSpPr>
            <a:spLocks noGrp="1"/>
          </p:cNvSpPr>
          <p:nvPr>
            <p:ph sz="quarter" idx="12"/>
          </p:nvPr>
        </p:nvSpPr>
        <p:spPr>
          <a:xfrm>
            <a:off x="822570" y="1669774"/>
            <a:ext cx="6921255" cy="4483376"/>
          </a:xfrm>
        </p:spPr>
        <p:txBody>
          <a:bodyPr>
            <a:normAutofit fontScale="47500" lnSpcReduction="20000"/>
          </a:bodyPr>
          <a:lstStyle/>
          <a:p>
            <a:pPr marL="571500" indent="-571500">
              <a:buFont typeface="Arial" panose="020B0604020202020204" pitchFamily="34" charset="0"/>
              <a:buChar char="•"/>
            </a:pPr>
            <a:r>
              <a:rPr lang="nb-NO" dirty="0"/>
              <a:t>Innretting av kommunalt bo- og tjenestetilbud påvirker kostnadsnivået.</a:t>
            </a:r>
          </a:p>
          <a:p>
            <a:pPr marL="571500" indent="-571500">
              <a:buFont typeface="Arial" panose="020B0604020202020204" pitchFamily="34" charset="0"/>
              <a:buChar char="•"/>
            </a:pPr>
            <a:r>
              <a:rPr lang="nb-NO" dirty="0"/>
              <a:t>Samarbeid med spesialisthelsetjeneste og tilgang til ambulant behandlingstilbud har betydning, kan gi mer kostnadseffektive løsninger i kommunen.</a:t>
            </a:r>
          </a:p>
          <a:p>
            <a:pPr marL="571500" indent="-571500">
              <a:buFont typeface="Arial" panose="020B0604020202020204" pitchFamily="34" charset="0"/>
              <a:buChar char="•"/>
            </a:pPr>
            <a:r>
              <a:rPr lang="nb-NO" dirty="0"/>
              <a:t>Kommunestørrelse har betydning, større kommuner mulighet for  stordriftsfordeler og kompetansebygging. </a:t>
            </a:r>
          </a:p>
          <a:p>
            <a:pPr marL="571500" indent="-571500">
              <a:buFont typeface="Arial" panose="020B0604020202020204" pitchFamily="34" charset="0"/>
              <a:buChar char="•"/>
            </a:pPr>
            <a:endParaRPr lang="nb-NO" dirty="0"/>
          </a:p>
          <a:p>
            <a:pPr marL="571500" indent="-571500">
              <a:buFont typeface="Arial" panose="020B0604020202020204" pitchFamily="34" charset="0"/>
              <a:buChar char="•"/>
            </a:pPr>
            <a:r>
              <a:rPr lang="nb-NO" dirty="0"/>
              <a:t>Nettokostnader = kostnader etter statlig refusjon fra ordningen «Særlig ressurskrevende helse- og omsorgstjenester».</a:t>
            </a:r>
          </a:p>
          <a:p>
            <a:pPr marL="571500" indent="-571500">
              <a:buFont typeface="Arial" panose="020B0604020202020204" pitchFamily="34" charset="0"/>
              <a:buChar char="•"/>
            </a:pPr>
            <a:r>
              <a:rPr lang="nb-NO" dirty="0"/>
              <a:t>To eksempler: </a:t>
            </a:r>
          </a:p>
          <a:p>
            <a:pPr marL="1020763" lvl="1" indent="-571500"/>
            <a:r>
              <a:rPr lang="nb-NO" dirty="0"/>
              <a:t>En storbykommune rapporterer om gjennomsnittlig 3,8 millioner i nettokostnad per bruker per år ved kjøp av døgntilbud. </a:t>
            </a:r>
          </a:p>
          <a:p>
            <a:pPr marL="1020763" lvl="1" indent="-571500"/>
            <a:r>
              <a:rPr lang="nb-NO" dirty="0"/>
              <a:t>Samme kommune har 1,9 mill. i nettokostnad per bruker per år for bo- og tjenestetilbud som kommunen selv tilbyr. </a:t>
            </a:r>
          </a:p>
          <a:p>
            <a:pPr marL="1020763" lvl="1" indent="-571500"/>
            <a:r>
              <a:rPr lang="nb-NO" dirty="0"/>
              <a:t>I en liten kommune med begrensede ressurser vil kostnader til kjøp av tjenester til enkelt brukere kunne være en stor utgift. </a:t>
            </a:r>
          </a:p>
          <a:p>
            <a:pPr marL="1020763" lvl="1" indent="-571500"/>
            <a:endParaRPr lang="nb-NO" dirty="0"/>
          </a:p>
          <a:p>
            <a:pPr marL="1020763" lvl="1" indent="-571500"/>
            <a:endParaRPr lang="nb-NO" dirty="0"/>
          </a:p>
          <a:p>
            <a:pPr marL="1020763" lvl="1" indent="-571500"/>
            <a:endParaRPr lang="nb-NO" dirty="0"/>
          </a:p>
          <a:p>
            <a:pPr marL="571500" indent="-571500">
              <a:buFont typeface="Arial" panose="020B0604020202020204" pitchFamily="34" charset="0"/>
              <a:buChar char="•"/>
            </a:pPr>
            <a:endParaRPr lang="nb-NO" dirty="0"/>
          </a:p>
          <a:p>
            <a:pPr marL="571500" indent="-571500">
              <a:buFont typeface="Arial" panose="020B0604020202020204" pitchFamily="34" charset="0"/>
              <a:buChar char="•"/>
            </a:pPr>
            <a:endParaRPr lang="nb-NO" dirty="0"/>
          </a:p>
          <a:p>
            <a:pPr marL="1020763" lvl="1" indent="-571500"/>
            <a:endParaRPr lang="nb-NO" dirty="0"/>
          </a:p>
          <a:p>
            <a:pPr marL="571500" indent="-571500">
              <a:buFont typeface="Arial" panose="020B0604020202020204" pitchFamily="34" charset="0"/>
              <a:buChar char="•"/>
            </a:pPr>
            <a:endParaRPr lang="nb-NO" dirty="0"/>
          </a:p>
          <a:p>
            <a:pPr marL="571500" indent="-571500">
              <a:buFont typeface="Arial" panose="020B0604020202020204" pitchFamily="34" charset="0"/>
              <a:buChar char="•"/>
            </a:pPr>
            <a:endParaRPr lang="nb-NO" dirty="0"/>
          </a:p>
          <a:p>
            <a:pPr marL="571500" indent="-571500">
              <a:buFont typeface="Arial" panose="020B0604020202020204" pitchFamily="34" charset="0"/>
              <a:buChar char="•"/>
            </a:pPr>
            <a:endParaRPr lang="nb-NO" dirty="0"/>
          </a:p>
        </p:txBody>
      </p:sp>
      <p:sp>
        <p:nvSpPr>
          <p:cNvPr id="7" name="TextBox 6">
            <a:extLst>
              <a:ext uri="{FF2B5EF4-FFF2-40B4-BE49-F238E27FC236}">
                <a16:creationId xmlns:a16="http://schemas.microsoft.com/office/drawing/2014/main" id="{2C6584D2-4296-97E6-1086-6AA6BBB7E966}"/>
              </a:ext>
            </a:extLst>
          </p:cNvPr>
          <p:cNvSpPr txBox="1"/>
          <p:nvPr/>
        </p:nvSpPr>
        <p:spPr>
          <a:xfrm>
            <a:off x="10363200" y="1669774"/>
            <a:ext cx="184731" cy="369332"/>
          </a:xfrm>
          <a:prstGeom prst="rect">
            <a:avLst/>
          </a:prstGeom>
          <a:noFill/>
        </p:spPr>
        <p:txBody>
          <a:bodyPr wrap="none" rtlCol="0">
            <a:spAutoFit/>
          </a:bodyPr>
          <a:lstStyle/>
          <a:p>
            <a:endParaRPr lang="nb-NO" dirty="0"/>
          </a:p>
        </p:txBody>
      </p:sp>
      <p:sp>
        <p:nvSpPr>
          <p:cNvPr id="10" name="Rectangle: Rounded Corners 9">
            <a:extLst>
              <a:ext uri="{FF2B5EF4-FFF2-40B4-BE49-F238E27FC236}">
                <a16:creationId xmlns:a16="http://schemas.microsoft.com/office/drawing/2014/main" id="{592ACAD2-CEF0-7F67-EA49-CF2A813DF6A5}"/>
              </a:ext>
            </a:extLst>
          </p:cNvPr>
          <p:cNvSpPr/>
          <p:nvPr/>
        </p:nvSpPr>
        <p:spPr>
          <a:xfrm>
            <a:off x="8143876" y="1106237"/>
            <a:ext cx="3829049" cy="4776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800" i="1" dirty="0"/>
              <a:t>«Det er svært krevende å prioritere innenfor svært trange budsjettrammer. Vår kommune har over 10 personer dømt til TPH. En av brukerne er definert som høyrisikopasient og krever 4:1 bemanning i egen bolig. På tross av refusjonsordninger vil denne brukeren koste 20 prosent av det totale driftsbudsjettet til psykisk helse og rus alene. Vi har heller ikke egen bolig og nok personalressurser til enkelte brukere som gjør at vi må kjøpe tjenester fra private..»</a:t>
            </a:r>
          </a:p>
        </p:txBody>
      </p:sp>
    </p:spTree>
    <p:extLst>
      <p:ext uri="{BB962C8B-B14F-4D97-AF65-F5344CB8AC3E}">
        <p14:creationId xmlns:p14="http://schemas.microsoft.com/office/powerpoint/2010/main" val="2978416433"/>
      </p:ext>
    </p:extLst>
  </p:cSld>
  <p:clrMapOvr>
    <a:masterClrMapping/>
  </p:clrMapOvr>
</p:sld>
</file>

<file path=ppt/theme/theme1.xml><?xml version="1.0" encoding="utf-8"?>
<a:theme xmlns:a="http://schemas.openxmlformats.org/drawingml/2006/main" name="1_Custom Design">
  <a:themeElements>
    <a:clrScheme name="Fafo">
      <a:dk1>
        <a:srgbClr val="000000"/>
      </a:dk1>
      <a:lt1>
        <a:srgbClr val="FFFFFF"/>
      </a:lt1>
      <a:dk2>
        <a:srgbClr val="000000"/>
      </a:dk2>
      <a:lt2>
        <a:srgbClr val="FFFFFF"/>
      </a:lt2>
      <a:accent1>
        <a:srgbClr val="0093B2"/>
      </a:accent1>
      <a:accent2>
        <a:srgbClr val="E87722"/>
      </a:accent2>
      <a:accent3>
        <a:srgbClr val="74AA50"/>
      </a:accent3>
      <a:accent4>
        <a:srgbClr val="A15A95"/>
      </a:accent4>
      <a:accent5>
        <a:srgbClr val="34657F"/>
      </a:accent5>
      <a:accent6>
        <a:srgbClr val="D14124"/>
      </a:accent6>
      <a:hlink>
        <a:srgbClr val="0563C1"/>
      </a:hlink>
      <a:folHlink>
        <a:srgbClr val="954F72"/>
      </a:folHlink>
    </a:clrScheme>
    <a:fontScheme name="Fafo fonter">
      <a:majorFont>
        <a:latin typeface="Source Sans Pro"/>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fo_mal_16-9_v12.potx" id="{D01BD3C0-0099-42F1-9A87-B29B849D0DF8}" vid="{9AA344C6-7D9F-42A0-AC6C-04097F374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Fafo_mal_16-9_v12</Template>
  <TotalTime>294</TotalTime>
  <Words>1136</Words>
  <Application>Microsoft Office PowerPoint</Application>
  <PresentationFormat>Widescreen</PresentationFormat>
  <Paragraphs>114</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PT Serif</vt:lpstr>
      <vt:lpstr>Source Sans Pro</vt:lpstr>
      <vt:lpstr>Source Sans Pro</vt:lpstr>
      <vt:lpstr>Calibri</vt:lpstr>
      <vt:lpstr>1_Custom Design</vt:lpstr>
      <vt:lpstr>Hovedresultater</vt:lpstr>
      <vt:lpstr>Prosjektet</vt:lpstr>
      <vt:lpstr>Kommunenes erfaring med personer med psykisk lidelse, eventuelt rusproblemer, og vurdert forhøyet voldsrisiko </vt:lpstr>
      <vt:lpstr>Utfordringer ved bosetting</vt:lpstr>
      <vt:lpstr>Kjøp av private bo- og tjenestetilbud</vt:lpstr>
      <vt:lpstr>Voldsrisikovurderinger</vt:lpstr>
      <vt:lpstr>Uenighet om hvorvidt pasienter er utskrivningsklar</vt:lpstr>
      <vt:lpstr>Kostnadsanalyse merutgifter voldsrisiko og hensyn til samfunnsvern</vt:lpstr>
      <vt:lpstr>Kostnadsanalyse</vt:lpstr>
      <vt:lpstr>I grenseland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Jon S. Lahlum</dc:creator>
  <cp:lastModifiedBy>Inger Lise Hansen</cp:lastModifiedBy>
  <cp:revision>10</cp:revision>
  <cp:lastPrinted>2017-11-22T11:01:12Z</cp:lastPrinted>
  <dcterms:created xsi:type="dcterms:W3CDTF">2023-01-30T11:03:11Z</dcterms:created>
  <dcterms:modified xsi:type="dcterms:W3CDTF">2023-02-01T09:19:03Z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LastKnownPath">
    <vt:lpwstr>\\osiris\Projects\Grafisk\Prosjekter\B Produksjonsklart\100034 GRANN FAFO Dokumentmaler og design 1701\Main\Fafo_powepoint\Fafo_ powerpoint_mal.pptx</vt:lpwstr>
  </property>
</Properties>
</file>